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4"/>
  </p:notesMasterIdLst>
  <p:sldIdLst>
    <p:sldId id="256" r:id="rId2"/>
    <p:sldId id="375" r:id="rId3"/>
    <p:sldId id="257" r:id="rId4"/>
    <p:sldId id="260" r:id="rId5"/>
    <p:sldId id="271" r:id="rId6"/>
    <p:sldId id="303" r:id="rId7"/>
    <p:sldId id="304" r:id="rId8"/>
    <p:sldId id="376" r:id="rId9"/>
    <p:sldId id="377" r:id="rId10"/>
    <p:sldId id="378" r:id="rId11"/>
    <p:sldId id="305" r:id="rId12"/>
    <p:sldId id="306" r:id="rId13"/>
    <p:sldId id="307" r:id="rId14"/>
    <p:sldId id="309" r:id="rId15"/>
    <p:sldId id="310" r:id="rId16"/>
    <p:sldId id="311" r:id="rId17"/>
    <p:sldId id="273" r:id="rId18"/>
    <p:sldId id="275" r:id="rId19"/>
    <p:sldId id="276" r:id="rId20"/>
    <p:sldId id="344" r:id="rId21"/>
    <p:sldId id="312" r:id="rId22"/>
    <p:sldId id="313" r:id="rId23"/>
    <p:sldId id="314" r:id="rId24"/>
    <p:sldId id="379" r:id="rId25"/>
    <p:sldId id="380" r:id="rId26"/>
    <p:sldId id="315" r:id="rId27"/>
    <p:sldId id="316" r:id="rId28"/>
    <p:sldId id="317" r:id="rId29"/>
    <p:sldId id="278" r:id="rId30"/>
    <p:sldId id="280" r:id="rId31"/>
    <p:sldId id="281" r:id="rId32"/>
    <p:sldId id="381" r:id="rId33"/>
    <p:sldId id="382" r:id="rId34"/>
    <p:sldId id="383" r:id="rId35"/>
    <p:sldId id="384" r:id="rId36"/>
    <p:sldId id="319" r:id="rId37"/>
    <p:sldId id="320" r:id="rId38"/>
    <p:sldId id="321" r:id="rId39"/>
    <p:sldId id="322" r:id="rId40"/>
    <p:sldId id="323" r:id="rId41"/>
    <p:sldId id="324" r:id="rId42"/>
    <p:sldId id="325" r:id="rId43"/>
    <p:sldId id="385" r:id="rId44"/>
    <p:sldId id="386" r:id="rId45"/>
    <p:sldId id="283" r:id="rId46"/>
    <p:sldId id="285" r:id="rId47"/>
    <p:sldId id="286" r:id="rId48"/>
    <p:sldId id="367" r:id="rId49"/>
    <p:sldId id="328" r:id="rId50"/>
    <p:sldId id="329" r:id="rId51"/>
    <p:sldId id="330" r:id="rId52"/>
    <p:sldId id="331" r:id="rId53"/>
    <p:sldId id="332" r:id="rId54"/>
    <p:sldId id="334" r:id="rId55"/>
    <p:sldId id="335" r:id="rId56"/>
    <p:sldId id="336" r:id="rId57"/>
    <p:sldId id="288" r:id="rId58"/>
    <p:sldId id="290" r:id="rId59"/>
    <p:sldId id="291" r:id="rId60"/>
    <p:sldId id="338" r:id="rId61"/>
    <p:sldId id="346" r:id="rId62"/>
    <p:sldId id="337" r:id="rId63"/>
    <p:sldId id="339" r:id="rId64"/>
    <p:sldId id="340" r:id="rId65"/>
    <p:sldId id="341" r:id="rId66"/>
    <p:sldId id="293" r:id="rId67"/>
    <p:sldId id="295" r:id="rId68"/>
    <p:sldId id="296" r:id="rId69"/>
    <p:sldId id="342" r:id="rId70"/>
    <p:sldId id="347" r:id="rId71"/>
    <p:sldId id="348" r:id="rId72"/>
    <p:sldId id="343" r:id="rId73"/>
    <p:sldId id="349" r:id="rId74"/>
    <p:sldId id="350" r:id="rId75"/>
    <p:sldId id="298" r:id="rId76"/>
    <p:sldId id="300" r:id="rId77"/>
    <p:sldId id="301" r:id="rId78"/>
    <p:sldId id="352" r:id="rId79"/>
    <p:sldId id="353" r:id="rId80"/>
    <p:sldId id="354" r:id="rId81"/>
    <p:sldId id="355" r:id="rId82"/>
    <p:sldId id="356" r:id="rId8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D362B-638B-46F9-8F88-2F08C92A03CF}" type="datetimeFigureOut">
              <a:rPr lang="es-CO" smtClean="0"/>
              <a:t>15/01/2014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D3B86-B6F0-486D-8074-16E13D472E41}" type="slidenum">
              <a:rPr lang="es-CO" smtClean="0"/>
              <a:t>‹N›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691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60746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10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12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13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14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15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18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19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20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21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22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23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24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25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26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27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28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29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30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31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32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33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34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35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36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37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38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39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40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41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42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43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44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45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46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47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48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49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50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51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52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53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54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55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56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57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58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59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60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61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62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63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64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65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66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67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68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69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70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71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72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73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74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75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76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77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78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79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80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81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82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8394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D3B86-B6F0-486D-8074-16E13D472E41}" type="slidenum">
              <a:rPr lang="es-CO" smtClean="0"/>
              <a:t>9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750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56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723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737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692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6311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959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04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7679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9100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5175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45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5E4A3-E107-6549-AA49-1F1FB4272583}" type="datetimeFigureOut">
              <a:rPr lang="es-ES" smtClean="0"/>
              <a:t>15/01/2014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8C13C-4971-4443-BCE9-DC55181532C1}" type="slidenum">
              <a:rPr lang="es-ES" smtClean="0"/>
              <a:t>‹N›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373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2064703" y="2944797"/>
            <a:ext cx="487024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7F7F7F"/>
                </a:solidFill>
              </a:rPr>
              <a:t>Servicio Público de Empleo.</a:t>
            </a:r>
          </a:p>
          <a:p>
            <a:pPr algn="ctr"/>
            <a:r>
              <a:rPr lang="es-ES" sz="2400" b="1" dirty="0" smtClean="0">
                <a:solidFill>
                  <a:srgbClr val="7F7F7F"/>
                </a:solidFill>
              </a:rPr>
              <a:t>Abril de 2013</a:t>
            </a:r>
          </a:p>
          <a:p>
            <a:pPr algn="ctr"/>
            <a:endParaRPr lang="es-ES" sz="3200" b="1" dirty="0">
              <a:solidFill>
                <a:srgbClr val="7F7F7F"/>
              </a:solidFill>
            </a:endParaRPr>
          </a:p>
          <a:p>
            <a:pPr algn="ctr"/>
            <a:r>
              <a:rPr lang="es-ES" sz="3200" b="1" dirty="0" smtClean="0">
                <a:solidFill>
                  <a:srgbClr val="7F7F7F"/>
                </a:solidFill>
              </a:rPr>
              <a:t>Módulos de Capacitación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665027" y="5363570"/>
            <a:ext cx="29342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Autores</a:t>
            </a:r>
            <a:r>
              <a:rPr lang="it-IT" dirty="0" smtClean="0"/>
              <a:t>:   Jonathan Eskinazi</a:t>
            </a:r>
          </a:p>
          <a:p>
            <a:r>
              <a:rPr lang="it-IT" dirty="0" smtClean="0"/>
              <a:t>		Jorge </a:t>
            </a:r>
            <a:r>
              <a:rPr lang="it-IT" dirty="0" err="1" smtClean="0"/>
              <a:t>Piqueras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732060" y="5363570"/>
            <a:ext cx="2715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ACTIVIDAD PE270A133CIS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986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26609" y="2740109"/>
            <a:ext cx="883787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pitchFamily="34" charset="0"/>
              <a:buChar char="•"/>
            </a:pPr>
            <a:r>
              <a:rPr lang="es-AR" sz="2200" b="1" i="1" dirty="0" smtClean="0"/>
              <a:t>Algunas definiciones necesarias de acordar</a:t>
            </a:r>
          </a:p>
          <a:p>
            <a:pPr lvl="0" algn="ctr"/>
            <a:endParaRPr lang="es-AR" sz="2200" b="1" i="1" dirty="0" smtClean="0"/>
          </a:p>
          <a:p>
            <a:pPr lvl="0" algn="ctr"/>
            <a:endParaRPr lang="es-AR" sz="2200" b="1" i="1" dirty="0" smtClean="0"/>
          </a:p>
          <a:p>
            <a:pPr algn="ctr"/>
            <a:endParaRPr lang="es-ES" sz="2400" dirty="0"/>
          </a:p>
          <a:p>
            <a:pPr lvl="0" algn="l"/>
            <a:r>
              <a:rPr lang="es-AR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Empleabilidad... </a:t>
            </a:r>
            <a:endParaRPr lang="es-AR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 algn="ctr"/>
            <a:endParaRPr lang="es-AR" b="1" i="1" dirty="0"/>
          </a:p>
          <a:p>
            <a:pPr lvl="0" algn="ctr"/>
            <a:r>
              <a:rPr lang="es-AR" b="1" i="1" dirty="0" smtClean="0"/>
              <a:t>Conjunto de actitudes y aptitudes que hacen que una persona</a:t>
            </a:r>
          </a:p>
          <a:p>
            <a:pPr lvl="0" algn="ctr"/>
            <a:r>
              <a:rPr lang="es-AR" b="1" i="1" dirty="0"/>
              <a:t>p</a:t>
            </a:r>
            <a:r>
              <a:rPr lang="es-AR" b="1" i="1" dirty="0" smtClean="0"/>
              <a:t>ueda tener acceso a un puesto de trabajo</a:t>
            </a:r>
            <a:endParaRPr lang="es-AR" b="1" i="1" dirty="0"/>
          </a:p>
          <a:p>
            <a:pPr lvl="0" algn="ctr"/>
            <a:endParaRPr lang="es-AR" b="1" i="1" dirty="0"/>
          </a:p>
          <a:p>
            <a:pPr lvl="0" algn="ctr"/>
            <a:endParaRPr lang="es-AR" sz="2200" b="1" i="1" dirty="0"/>
          </a:p>
          <a:p>
            <a:pPr lvl="0" algn="ctr"/>
            <a:endParaRPr lang="es-AR" sz="2200" b="1" i="1" dirty="0" smtClean="0"/>
          </a:p>
          <a:p>
            <a:pPr lvl="0" algn="ctr"/>
            <a:endParaRPr lang="es-AR" sz="2200" b="1" i="1" dirty="0"/>
          </a:p>
          <a:p>
            <a:pPr lvl="0" algn="ctr"/>
            <a:endParaRPr lang="es-AR" sz="2200" b="1" i="1" dirty="0" smtClean="0"/>
          </a:p>
          <a:p>
            <a:pPr lvl="0" algn="ctr"/>
            <a:r>
              <a:rPr lang="es-AR" sz="2200" b="1" i="1" dirty="0" smtClean="0"/>
              <a:t>                                                          </a:t>
            </a:r>
          </a:p>
          <a:p>
            <a:pPr lvl="0" algn="ctr"/>
            <a:r>
              <a:rPr lang="es-AR" sz="1600" b="1" i="1" dirty="0" smtClean="0"/>
              <a:t>                                                                                                                    * </a:t>
            </a:r>
            <a:r>
              <a:rPr lang="es-AR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Afiches pertinentes</a:t>
            </a:r>
            <a:r>
              <a:rPr lang="es-AR" sz="2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es-ES" sz="2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" name="Picture 9" descr="MPj04277710000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333" y="3230541"/>
            <a:ext cx="1085805" cy="1480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228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79184" y="3748318"/>
            <a:ext cx="883787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pitchFamily="34" charset="0"/>
              <a:buChar char="•"/>
            </a:pPr>
            <a:r>
              <a:rPr lang="es-AR" sz="2200" b="1" i="1" dirty="0" smtClean="0"/>
              <a:t>Los servicios que brinda un Centro de empleo</a:t>
            </a:r>
          </a:p>
          <a:p>
            <a:pPr lvl="0" algn="ctr"/>
            <a:r>
              <a:rPr lang="es-AR" sz="1600" b="1" i="1" dirty="0" smtClean="0"/>
              <a:t>Manual del participante</a:t>
            </a: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4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52400" y="3736140"/>
            <a:ext cx="883787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pitchFamily="34" charset="0"/>
              <a:buChar char="•"/>
            </a:pPr>
            <a:r>
              <a:rPr lang="es-AR" sz="2200" b="1" i="1" dirty="0" smtClean="0"/>
              <a:t>Representación sinóptica de los Servicios que brinda un Centro de empleo</a:t>
            </a:r>
          </a:p>
          <a:p>
            <a:pPr lvl="0" algn="ctr"/>
            <a:r>
              <a:rPr lang="es-AR" sz="1600" b="1" i="1" dirty="0" smtClean="0"/>
              <a:t>Manual del participante</a:t>
            </a:r>
          </a:p>
          <a:p>
            <a:pPr lvl="0" algn="ctr"/>
            <a:endParaRPr lang="es-AR" sz="1600" b="1" i="1" dirty="0"/>
          </a:p>
          <a:p>
            <a:pPr lvl="0" algn="ctr"/>
            <a:endParaRPr lang="es-AR" sz="1600" b="1" i="1" dirty="0" smtClean="0"/>
          </a:p>
          <a:p>
            <a:pPr lvl="0" algn="ctr"/>
            <a:endParaRPr lang="es-AR" sz="1600" b="1" i="1" dirty="0"/>
          </a:p>
          <a:p>
            <a:pPr lvl="0" algn="ctr"/>
            <a:endParaRPr lang="es-AR" sz="1600" b="1" i="1" dirty="0" smtClean="0"/>
          </a:p>
          <a:p>
            <a:pPr lvl="0" algn="ctr"/>
            <a:endParaRPr lang="es-AR" sz="1600" b="1" i="1" dirty="0" smtClean="0"/>
          </a:p>
          <a:p>
            <a:pPr lvl="0" algn="ctr"/>
            <a:r>
              <a:rPr lang="es-AR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                                                           * </a:t>
            </a:r>
            <a:r>
              <a:rPr lang="es-AR" sz="16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Afiche pertinente que nos acompañara</a:t>
            </a:r>
            <a:endParaRPr lang="es-AR" sz="1600" b="1" i="1" dirty="0"/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19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79184" y="3595968"/>
            <a:ext cx="88378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pitchFamily="34" charset="0"/>
              <a:buChar char="•"/>
            </a:pPr>
            <a:r>
              <a:rPr lang="es-AR" sz="2200" b="1" i="1" dirty="0" smtClean="0"/>
              <a:t>Ejemplo del flujo personalizado del modulo de información</a:t>
            </a:r>
          </a:p>
          <a:p>
            <a:pPr lvl="0" algn="ctr"/>
            <a:r>
              <a:rPr lang="es-AR" sz="1600" b="1" i="1" dirty="0" smtClean="0"/>
              <a:t>Ficha para trabajo en grupos</a:t>
            </a:r>
            <a:r>
              <a:rPr lang="es-AR" sz="2200" b="1" i="1" dirty="0" smtClean="0"/>
              <a:t> </a:t>
            </a:r>
            <a:endParaRPr lang="es-ES" sz="2200" dirty="0"/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70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26609" y="3816889"/>
            <a:ext cx="88378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pitchFamily="34" charset="0"/>
              <a:buChar char="•"/>
            </a:pPr>
            <a:r>
              <a:rPr lang="es-AR" sz="2200" b="1" i="1" dirty="0" smtClean="0"/>
              <a:t>Organización de un Centro de empleo</a:t>
            </a:r>
          </a:p>
          <a:p>
            <a:pPr lvl="0" algn="ctr"/>
            <a:r>
              <a:rPr lang="es-AR" sz="2200" b="1" i="1" dirty="0" smtClean="0"/>
              <a:t>    Espacio físico para su funcionamiento</a:t>
            </a:r>
          </a:p>
          <a:p>
            <a:pPr algn="ctr"/>
            <a:r>
              <a:rPr lang="es-AR" sz="1600" b="1" i="1" dirty="0" smtClean="0"/>
              <a:t>Modelo de un Centro de empleo</a:t>
            </a:r>
            <a:r>
              <a:rPr lang="es-AR" sz="2200" b="1" i="1" dirty="0" smtClean="0"/>
              <a:t> </a:t>
            </a:r>
            <a:endParaRPr lang="es-ES" sz="2200" dirty="0"/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82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53060" y="3821200"/>
            <a:ext cx="883787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pitchFamily="34" charset="0"/>
              <a:buChar char="•"/>
            </a:pPr>
            <a:r>
              <a:rPr lang="es-AR" sz="2200" b="1" i="1" dirty="0" smtClean="0"/>
              <a:t>Equipo técnico de un Centro de empleo</a:t>
            </a:r>
          </a:p>
          <a:p>
            <a:pPr lvl="0" algn="ctr"/>
            <a:r>
              <a:rPr lang="es-AR" sz="2200" b="1" i="1" dirty="0" smtClean="0"/>
              <a:t>    Puesto de trabajo, roles y funciones</a:t>
            </a:r>
          </a:p>
          <a:p>
            <a:pPr algn="ctr"/>
            <a:r>
              <a:rPr lang="es-AR" sz="1600" b="1" i="1" dirty="0" smtClean="0"/>
              <a:t>Modelo de un Centro de empleo</a:t>
            </a:r>
            <a:endParaRPr lang="es-AR" sz="1600" b="1" i="1" dirty="0"/>
          </a:p>
          <a:p>
            <a:pPr lvl="0" algn="ctr"/>
            <a:endParaRPr lang="es-AR" sz="1600" b="1" i="1" dirty="0" smtClean="0"/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68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26607" y="2307483"/>
            <a:ext cx="883787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pitchFamily="34" charset="0"/>
              <a:buChar char="•"/>
            </a:pPr>
            <a:r>
              <a:rPr lang="es-AR" sz="2200" b="1" i="1" dirty="0" smtClean="0"/>
              <a:t>La importancia del trabajo en equipo</a:t>
            </a:r>
          </a:p>
          <a:p>
            <a:pPr lvl="0" algn="ctr"/>
            <a:r>
              <a:rPr lang="es-AR" sz="1200" b="1" i="1" dirty="0" smtClean="0"/>
              <a:t>    </a:t>
            </a:r>
            <a:endParaRPr lang="es-AR" sz="1200" b="1" i="1" dirty="0"/>
          </a:p>
          <a:p>
            <a:pPr fontAlgn="base"/>
            <a:r>
              <a:rPr lang="es-ES_tradnl" sz="1600" b="1" dirty="0" smtClean="0"/>
              <a:t>  * Para </a:t>
            </a:r>
            <a:r>
              <a:rPr lang="es-ES_tradnl" sz="1600" b="1" dirty="0"/>
              <a:t>lograr equipos </a:t>
            </a:r>
            <a:r>
              <a:rPr lang="es-ES_tradnl" sz="1600" b="1" dirty="0" smtClean="0"/>
              <a:t>de alto </a:t>
            </a:r>
            <a:r>
              <a:rPr lang="es-ES_tradnl" sz="1600" b="1" dirty="0"/>
              <a:t>rendimiento </a:t>
            </a:r>
            <a:endParaRPr lang="es-ES" sz="1600" dirty="0"/>
          </a:p>
          <a:p>
            <a:pPr lvl="0" fontAlgn="base"/>
            <a:r>
              <a:rPr lang="es-ES_tradnl" sz="1600" b="1" dirty="0"/>
              <a:t>  </a:t>
            </a:r>
            <a:r>
              <a:rPr lang="es-ES_tradnl" sz="1600" b="1" dirty="0" smtClean="0"/>
              <a:t>- ASIGNACION </a:t>
            </a:r>
            <a:r>
              <a:rPr lang="es-ES_tradnl" sz="1600" b="1" dirty="0"/>
              <a:t>DE FUNCIONES APROPIADAS</a:t>
            </a:r>
            <a:endParaRPr lang="es-ES" sz="1600" dirty="0"/>
          </a:p>
          <a:p>
            <a:pPr lvl="0" fontAlgn="base"/>
            <a:r>
              <a:rPr lang="es-ES_tradnl" sz="1600" b="1" dirty="0"/>
              <a:t>  </a:t>
            </a:r>
            <a:r>
              <a:rPr lang="es-ES_tradnl" sz="1600" b="1" dirty="0" smtClean="0"/>
              <a:t>- VALORES </a:t>
            </a:r>
            <a:r>
              <a:rPr lang="es-ES_tradnl" sz="1600" b="1" dirty="0"/>
              <a:t>COMPARTIDOS, VISION COMUN E </a:t>
            </a:r>
            <a:r>
              <a:rPr lang="es-ES_tradnl" sz="1600" b="1" dirty="0" smtClean="0"/>
              <a:t>INTERDEPENDENCIA </a:t>
            </a:r>
            <a:r>
              <a:rPr lang="es-ES_tradnl" sz="1600" b="1" dirty="0"/>
              <a:t>OPERATIVA</a:t>
            </a:r>
            <a:endParaRPr lang="es-ES" sz="1600" dirty="0"/>
          </a:p>
          <a:p>
            <a:pPr lvl="0" fontAlgn="base"/>
            <a:r>
              <a:rPr lang="es-ES_tradnl" sz="1600" b="1" dirty="0"/>
              <a:t>  </a:t>
            </a:r>
            <a:r>
              <a:rPr lang="es-ES_tradnl" sz="1600" b="1" dirty="0" smtClean="0"/>
              <a:t>- SENTIDO </a:t>
            </a:r>
            <a:r>
              <a:rPr lang="es-ES_tradnl" sz="1600" b="1" dirty="0"/>
              <a:t>DE PERTENENCIA </a:t>
            </a:r>
            <a:endParaRPr lang="es-ES" sz="1600" dirty="0"/>
          </a:p>
          <a:p>
            <a:pPr lvl="0" algn="ctr"/>
            <a:endParaRPr lang="es-AR" sz="1600" b="1" i="1" dirty="0" smtClean="0"/>
          </a:p>
          <a:p>
            <a:pPr fontAlgn="base"/>
            <a:r>
              <a:rPr lang="es-ES_tradnl" sz="1600" b="1" dirty="0" smtClean="0"/>
              <a:t>  * Creencias </a:t>
            </a:r>
            <a:r>
              <a:rPr lang="es-ES_tradnl" sz="1600" b="1" dirty="0"/>
              <a:t>a instalar  </a:t>
            </a:r>
            <a:endParaRPr lang="es-ES" sz="2400" dirty="0"/>
          </a:p>
          <a:p>
            <a:pPr lvl="0" fontAlgn="base"/>
            <a:r>
              <a:rPr lang="es-ES_tradnl" sz="2400" b="1" dirty="0"/>
              <a:t>  </a:t>
            </a:r>
            <a:r>
              <a:rPr lang="es-ES_tradnl" sz="2400" b="1" dirty="0" smtClean="0"/>
              <a:t>- </a:t>
            </a:r>
            <a:r>
              <a:rPr lang="es-ES_tradnl" sz="1600" b="1" dirty="0" smtClean="0"/>
              <a:t>Las </a:t>
            </a:r>
            <a:r>
              <a:rPr lang="es-ES_tradnl" sz="1600" b="1" dirty="0"/>
              <a:t>cosas importan</a:t>
            </a:r>
            <a:endParaRPr lang="es-ES" sz="1600" dirty="0"/>
          </a:p>
          <a:p>
            <a:pPr lvl="0" fontAlgn="base"/>
            <a:r>
              <a:rPr lang="es-ES_tradnl" sz="1600" b="1" dirty="0"/>
              <a:t>  </a:t>
            </a:r>
            <a:r>
              <a:rPr lang="es-ES_tradnl" sz="1600" b="1" dirty="0" smtClean="0"/>
              <a:t> -  El </a:t>
            </a:r>
            <a:r>
              <a:rPr lang="es-ES_tradnl" sz="1600" b="1" dirty="0"/>
              <a:t>trabajo puede y debe ser divertido</a:t>
            </a:r>
            <a:endParaRPr lang="es-ES" sz="1600" dirty="0"/>
          </a:p>
          <a:p>
            <a:pPr lvl="0" fontAlgn="base"/>
            <a:r>
              <a:rPr lang="es-ES_tradnl" sz="1600" b="1" dirty="0"/>
              <a:t> </a:t>
            </a:r>
            <a:r>
              <a:rPr lang="es-ES_tradnl" sz="1600" b="1" dirty="0" smtClean="0"/>
              <a:t>  - Todos </a:t>
            </a:r>
            <a:r>
              <a:rPr lang="es-ES_tradnl" sz="1600" b="1" dirty="0"/>
              <a:t>merecen confianza y tienen derecho a equivocarse </a:t>
            </a:r>
            <a:endParaRPr lang="es-ES" sz="1600" dirty="0"/>
          </a:p>
          <a:p>
            <a:pPr lvl="0" fontAlgn="base"/>
            <a:r>
              <a:rPr lang="es-ES_tradnl" sz="1600" b="1" dirty="0"/>
              <a:t>  </a:t>
            </a:r>
            <a:r>
              <a:rPr lang="es-ES_tradnl" sz="1600" b="1" dirty="0" smtClean="0"/>
              <a:t> -  Cada </a:t>
            </a:r>
            <a:r>
              <a:rPr lang="es-ES_tradnl" sz="1600" b="1" dirty="0"/>
              <a:t>actividad es una experiencia de aprendizaje</a:t>
            </a:r>
            <a:endParaRPr lang="es-ES" sz="1600" dirty="0"/>
          </a:p>
          <a:p>
            <a:pPr lvl="0" fontAlgn="base"/>
            <a:r>
              <a:rPr lang="es-ES_tradnl" sz="1600" b="1" dirty="0"/>
              <a:t> </a:t>
            </a:r>
            <a:r>
              <a:rPr lang="es-ES_tradnl" sz="1600" b="1" dirty="0" smtClean="0"/>
              <a:t>  - “</a:t>
            </a:r>
            <a:r>
              <a:rPr lang="es-ES_tradnl" sz="1600" b="1" dirty="0"/>
              <a:t>Somos responsables” de nuestros éxitos y fracasos</a:t>
            </a:r>
            <a:endParaRPr lang="es-ES" sz="1600" dirty="0"/>
          </a:p>
          <a:p>
            <a:pPr lvl="0" fontAlgn="base"/>
            <a:r>
              <a:rPr lang="es-ES_tradnl" sz="1600" b="1" dirty="0"/>
              <a:t> </a:t>
            </a:r>
            <a:r>
              <a:rPr lang="es-ES_tradnl" sz="1600" b="1" dirty="0" smtClean="0"/>
              <a:t>  -  Podemos </a:t>
            </a:r>
            <a:r>
              <a:rPr lang="es-ES_tradnl" sz="1600" b="1" dirty="0"/>
              <a:t>sobreponernos a cualquier adversidad</a:t>
            </a:r>
            <a:endParaRPr lang="es-ES" sz="1600" dirty="0"/>
          </a:p>
          <a:p>
            <a:pPr lvl="0" fontAlgn="base"/>
            <a:r>
              <a:rPr lang="es-ES_tradnl" sz="1600" b="1" dirty="0"/>
              <a:t> </a:t>
            </a:r>
            <a:r>
              <a:rPr lang="es-ES_tradnl" sz="1600" b="1" dirty="0" smtClean="0"/>
              <a:t>  -  Si </a:t>
            </a:r>
            <a:r>
              <a:rPr lang="es-ES_tradnl" sz="1600" b="1" dirty="0"/>
              <a:t>ayudo a los demás a cumplir con sus expectativas, ellos </a:t>
            </a:r>
            <a:r>
              <a:rPr lang="es-ES_tradnl" sz="1600" b="1" dirty="0" smtClean="0"/>
              <a:t>te ayudaran </a:t>
            </a:r>
            <a:r>
              <a:rPr lang="es-ES_tradnl" sz="1600" b="1" dirty="0"/>
              <a:t>a </a:t>
            </a:r>
            <a:r>
              <a:rPr lang="es-ES_tradnl" sz="1600" b="1" dirty="0" smtClean="0"/>
              <a:t>ti</a:t>
            </a:r>
            <a:endParaRPr lang="es-ES" sz="1600" dirty="0"/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6" name="Picture 8" descr="Descripción: all blacks 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393" y="3865505"/>
            <a:ext cx="1990725" cy="146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540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1941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7F7F7F"/>
                </a:solidFill>
              </a:rPr>
              <a:t>Módulo </a:t>
            </a:r>
            <a:r>
              <a:rPr lang="es-ES" sz="3200" b="1" dirty="0" smtClean="0">
                <a:solidFill>
                  <a:srgbClr val="7F7F7F"/>
                </a:solidFill>
              </a:rPr>
              <a:t>2: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87828" y="3666713"/>
            <a:ext cx="79598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/>
              <a:t>Recepción </a:t>
            </a:r>
            <a:r>
              <a:rPr lang="es-AR" sz="2800" b="1" dirty="0"/>
              <a:t>a los </a:t>
            </a:r>
            <a:r>
              <a:rPr lang="es-AR" sz="2800" b="1" dirty="0" smtClean="0"/>
              <a:t>Servicios </a:t>
            </a:r>
          </a:p>
          <a:p>
            <a:pPr algn="ctr"/>
            <a:r>
              <a:rPr lang="es-AR" sz="2800" b="1" dirty="0" smtClean="0"/>
              <a:t>y Entrevista 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7093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577966"/>
            <a:ext cx="27685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M2: Objetivos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332096" y="1975585"/>
            <a:ext cx="834250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lvl="0"/>
            <a:endParaRPr lang="es-AR" sz="2000" dirty="0">
              <a:latin typeface="+mj-lt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Aprender </a:t>
            </a:r>
            <a:r>
              <a:rPr lang="es-AR" sz="2000" dirty="0">
                <a:latin typeface="+mj-lt"/>
              </a:rPr>
              <a:t>a reconocer las distintas necesidades que pueden presentar los usuarios, su situación laboral y las alternativas de </a:t>
            </a:r>
            <a:r>
              <a:rPr lang="es-AR" sz="2000" dirty="0" smtClean="0">
                <a:latin typeface="+mj-lt"/>
              </a:rPr>
              <a:t>direccionamiento  </a:t>
            </a:r>
            <a:r>
              <a:rPr lang="es-AR" sz="2000" dirty="0">
                <a:latin typeface="+mj-lt"/>
              </a:rPr>
              <a:t>posibles en cada </a:t>
            </a:r>
            <a:r>
              <a:rPr lang="es-AR" sz="2000" dirty="0" smtClean="0">
                <a:latin typeface="+mj-lt"/>
              </a:rPr>
              <a:t>caso. </a:t>
            </a:r>
            <a:endParaRPr lang="it-IT" sz="2000" dirty="0">
              <a:latin typeface="+mj-lt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I</a:t>
            </a:r>
            <a:r>
              <a:rPr lang="es-AR" sz="2000" dirty="0" smtClean="0">
                <a:latin typeface="+mj-lt"/>
              </a:rPr>
              <a:t>dentificar </a:t>
            </a:r>
            <a:r>
              <a:rPr lang="es-AR" sz="2000" dirty="0">
                <a:latin typeface="+mj-lt"/>
              </a:rPr>
              <a:t>los pasos necesarios para completar una hoja de vida en la </a:t>
            </a:r>
            <a:r>
              <a:rPr lang="es-AR" sz="2000" dirty="0" smtClean="0">
                <a:latin typeface="+mj-lt"/>
              </a:rPr>
              <a:t>plataforma. </a:t>
            </a:r>
            <a:endParaRPr lang="it-IT" sz="2000" dirty="0">
              <a:latin typeface="+mj-lt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R</a:t>
            </a:r>
            <a:r>
              <a:rPr lang="es-AR" sz="2000" dirty="0" smtClean="0">
                <a:latin typeface="+mj-lt"/>
              </a:rPr>
              <a:t>econocer </a:t>
            </a:r>
            <a:r>
              <a:rPr lang="es-AR" sz="2000" dirty="0">
                <a:latin typeface="+mj-lt"/>
              </a:rPr>
              <a:t>los servicios internos y externos del Centro de Empleo para proveer de información y/o auto información adecuada a los usuarios</a:t>
            </a:r>
            <a:r>
              <a:rPr lang="es-AR" sz="2000" dirty="0"/>
              <a:t>. </a:t>
            </a:r>
            <a:endParaRPr lang="es-AR" sz="2000" dirty="0" smtClean="0"/>
          </a:p>
          <a:p>
            <a:pPr marL="285750" lvl="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Identificar los puntos clave de la gestión del servicio de recepción a los servicios, y las consecuencias e impactos en los otros servicios. </a:t>
            </a:r>
            <a:endParaRPr lang="it-IT" sz="2000" dirty="0">
              <a:latin typeface="+mn-lt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Adquirir destrezas para el manejo de las herramientas que harán posible el cumplimiento de las etapas de la gestión del servicio.</a:t>
            </a:r>
            <a:endParaRPr lang="it-IT" sz="2000" dirty="0">
              <a:latin typeface="+mn-lt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Conocer sobre los objetivos de una entrevista, sus etapas, tipos </a:t>
            </a:r>
            <a:r>
              <a:rPr lang="es-AR" sz="2000" dirty="0" smtClean="0">
                <a:latin typeface="+mn-lt"/>
              </a:rPr>
              <a:t>...</a:t>
            </a:r>
            <a:endParaRPr lang="it-IT" sz="2000" dirty="0">
              <a:latin typeface="+mn-lt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Conocer y utilizar la plataforma informática </a:t>
            </a:r>
            <a:endParaRPr lang="it-IT" sz="2000" dirty="0">
              <a:latin typeface="+mn-lt"/>
            </a:endParaRPr>
          </a:p>
          <a:p>
            <a:pPr marL="285750" lvl="0" indent="-285750">
              <a:buFont typeface="Wingdings" pitchFamily="2" charset="2"/>
              <a:buChar char="v"/>
            </a:pPr>
            <a:endParaRPr lang="es-AR" sz="2000" dirty="0"/>
          </a:p>
          <a:p>
            <a:pPr marL="285750" lvl="0" indent="-285750">
              <a:buFont typeface="Wingdings" pitchFamily="2" charset="2"/>
              <a:buChar char="v"/>
            </a:pPr>
            <a:endParaRPr lang="es-AR" sz="2000" dirty="0" smtClean="0"/>
          </a:p>
          <a:p>
            <a:pPr marL="285750" lvl="0" indent="-285750">
              <a:buFont typeface="Wingdings" pitchFamily="2" charset="2"/>
              <a:buChar char="v"/>
            </a:pPr>
            <a:endParaRPr lang="es-AR" sz="2000" dirty="0"/>
          </a:p>
          <a:p>
            <a:pPr marL="285750" lvl="0" indent="-285750">
              <a:buFont typeface="Wingdings" pitchFamily="2" charset="2"/>
              <a:buChar char="v"/>
            </a:pPr>
            <a:endParaRPr lang="es-AR" sz="2000" dirty="0" smtClean="0"/>
          </a:p>
          <a:p>
            <a:pPr marL="285750" lvl="0" indent="-285750">
              <a:buFont typeface="Wingdings" pitchFamily="2" charset="2"/>
              <a:buChar char="v"/>
            </a:pPr>
            <a:endParaRPr lang="es-AR" sz="2000" dirty="0"/>
          </a:p>
          <a:p>
            <a:pPr marL="285750" lvl="0" indent="-285750">
              <a:buFont typeface="Wingdings" pitchFamily="2" charset="2"/>
              <a:buChar char="v"/>
            </a:pPr>
            <a:endParaRPr lang="es-AR" sz="2000" dirty="0" smtClean="0"/>
          </a:p>
          <a:p>
            <a:pPr lvl="0"/>
            <a:endParaRPr lang="it-IT" sz="2000" dirty="0"/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222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32096" y="1429150"/>
            <a:ext cx="3524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M2: Ejes Temáticos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653643" y="2437171"/>
            <a:ext cx="795980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285750" indent="-285750">
              <a:buFont typeface="Wingdings" pitchFamily="2" charset="2"/>
              <a:buChar char="v"/>
            </a:pPr>
            <a:endParaRPr lang="es-AR" sz="2000" dirty="0" smtClean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El </a:t>
            </a:r>
            <a:r>
              <a:rPr lang="es-AR" sz="2000" dirty="0">
                <a:latin typeface="+mj-lt"/>
              </a:rPr>
              <a:t>Servicio de </a:t>
            </a:r>
            <a:r>
              <a:rPr lang="es-AR" sz="2000" dirty="0" smtClean="0">
                <a:latin typeface="+mj-lt"/>
              </a:rPr>
              <a:t>recepción.</a:t>
            </a:r>
            <a:endParaRPr lang="es-ES" sz="2000" dirty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Requisitos para desempeñarse </a:t>
            </a:r>
            <a:r>
              <a:rPr lang="es-AR" sz="2000" dirty="0" smtClean="0">
                <a:latin typeface="+mj-lt"/>
              </a:rPr>
              <a:t>en el cargo de recepción .</a:t>
            </a:r>
            <a:endParaRPr lang="es-ES" sz="2000" dirty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Recursos necesarios para desempeñar la </a:t>
            </a:r>
            <a:r>
              <a:rPr lang="es-AR" sz="2000" dirty="0" smtClean="0">
                <a:latin typeface="+mj-lt"/>
              </a:rPr>
              <a:t>función.</a:t>
            </a:r>
            <a:endParaRPr lang="es-ES" sz="2000" dirty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La entrevista</a:t>
            </a:r>
            <a:r>
              <a:rPr lang="es-AR" sz="2000" dirty="0">
                <a:latin typeface="+mj-lt"/>
              </a:rPr>
              <a:t>. </a:t>
            </a:r>
            <a:r>
              <a:rPr lang="es-AR" sz="2000" dirty="0" smtClean="0">
                <a:latin typeface="+mj-lt"/>
              </a:rPr>
              <a:t> Tipos</a:t>
            </a:r>
            <a:r>
              <a:rPr lang="es-AR" sz="2000" dirty="0">
                <a:latin typeface="+mj-lt"/>
              </a:rPr>
              <a:t> </a:t>
            </a:r>
            <a:r>
              <a:rPr lang="es-AR" sz="2000" dirty="0" smtClean="0">
                <a:latin typeface="+mj-lt"/>
              </a:rPr>
              <a:t> de  entrevista y  </a:t>
            </a:r>
            <a:r>
              <a:rPr lang="es-AR" sz="2000" dirty="0">
                <a:latin typeface="+mj-lt"/>
              </a:rPr>
              <a:t>a</a:t>
            </a:r>
            <a:r>
              <a:rPr lang="es-AR" sz="2000" dirty="0" smtClean="0">
                <a:latin typeface="+mj-lt"/>
              </a:rPr>
              <a:t>spectos </a:t>
            </a:r>
            <a:r>
              <a:rPr lang="es-AR" sz="2000" dirty="0">
                <a:latin typeface="+mj-lt"/>
              </a:rPr>
              <a:t>a tener en </a:t>
            </a:r>
            <a:r>
              <a:rPr lang="es-AR" sz="2000" dirty="0" smtClean="0">
                <a:latin typeface="+mj-lt"/>
              </a:rPr>
              <a:t>cuenta en una entrevista . </a:t>
            </a:r>
            <a:endParaRPr lang="es-ES" sz="2000" dirty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Entrevista. Etapas: apertura, desarrollo y </a:t>
            </a:r>
            <a:r>
              <a:rPr lang="es-AR" sz="2000" dirty="0" smtClean="0">
                <a:latin typeface="+mj-lt"/>
              </a:rPr>
              <a:t>cierre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Confección de una hoja de vida en la plataforma informática.</a:t>
            </a:r>
            <a:endParaRPr lang="es-ES" sz="20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Flujo del servicio.</a:t>
            </a:r>
            <a:endParaRPr lang="es-ES" sz="20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Usuarios. Posibles casos para el análisis. </a:t>
            </a:r>
            <a:endParaRPr lang="es-ES" sz="20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Técnicas para el diagnóstico y </a:t>
            </a:r>
            <a:r>
              <a:rPr lang="es-AR" sz="2000" dirty="0" smtClean="0">
                <a:latin typeface="+mn-lt"/>
              </a:rPr>
              <a:t>derivación</a:t>
            </a:r>
            <a:endParaRPr lang="es-ES" sz="2000" dirty="0">
              <a:latin typeface="+mn-lt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703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40893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Plan de entrenamiento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11768" y="2867030"/>
            <a:ext cx="8354704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AR" sz="1600" b="1" dirty="0" smtClean="0"/>
              <a:t>* Módulo </a:t>
            </a:r>
            <a:r>
              <a:rPr lang="es-AR" sz="1600" b="1" dirty="0"/>
              <a:t>de presentación del sistema de gestión para el empleo. Introducción a los servicios de </a:t>
            </a:r>
            <a:endParaRPr lang="es-AR" sz="1600" b="1" dirty="0" smtClean="0"/>
          </a:p>
          <a:p>
            <a:pPr lvl="0"/>
            <a:r>
              <a:rPr lang="es-AR" sz="1600" b="1" dirty="0" smtClean="0"/>
              <a:t>    empleo </a:t>
            </a:r>
            <a:r>
              <a:rPr lang="es-AR" sz="1600" b="1" dirty="0"/>
              <a:t>y organización de un Centro de empleo (M1</a:t>
            </a:r>
            <a:r>
              <a:rPr lang="es-AR" sz="1600" b="1" dirty="0" smtClean="0"/>
              <a:t>)</a:t>
            </a:r>
          </a:p>
          <a:p>
            <a:pPr lvl="0"/>
            <a:endParaRPr lang="es-ES" sz="1600" dirty="0"/>
          </a:p>
          <a:p>
            <a:pPr lvl="0"/>
            <a:r>
              <a:rPr lang="es-AR" sz="1600" b="1" dirty="0" smtClean="0"/>
              <a:t>* Módulo </a:t>
            </a:r>
            <a:r>
              <a:rPr lang="es-AR" sz="1600" b="1" dirty="0"/>
              <a:t>de recepción a los servicios y entrevista (M2</a:t>
            </a:r>
            <a:r>
              <a:rPr lang="es-AR" sz="1600" b="1" dirty="0" smtClean="0"/>
              <a:t>)</a:t>
            </a:r>
          </a:p>
          <a:p>
            <a:pPr lvl="0"/>
            <a:endParaRPr lang="es-ES" sz="1600" dirty="0"/>
          </a:p>
          <a:p>
            <a:pPr lvl="0"/>
            <a:r>
              <a:rPr lang="es-AR" sz="1600" b="1" dirty="0" smtClean="0"/>
              <a:t>* Módulo </a:t>
            </a:r>
            <a:r>
              <a:rPr lang="es-AR" sz="1600" b="1" dirty="0"/>
              <a:t>del servicio de orientación ocupacional  – entrevista – (M3</a:t>
            </a:r>
            <a:r>
              <a:rPr lang="es-AR" sz="1600" b="1" dirty="0" smtClean="0"/>
              <a:t>)</a:t>
            </a:r>
          </a:p>
          <a:p>
            <a:pPr lvl="0"/>
            <a:endParaRPr lang="es-ES" sz="1600" dirty="0"/>
          </a:p>
          <a:p>
            <a:pPr lvl="0"/>
            <a:r>
              <a:rPr lang="es-AR" sz="1600" b="1" dirty="0" smtClean="0"/>
              <a:t>* Módulo </a:t>
            </a:r>
            <a:r>
              <a:rPr lang="es-AR" sz="1600" b="1" dirty="0"/>
              <a:t>del servicio de orientación ocupacional – talleres  - (M4</a:t>
            </a:r>
            <a:r>
              <a:rPr lang="es-AR" sz="1600" b="1" dirty="0" smtClean="0"/>
              <a:t>)</a:t>
            </a:r>
          </a:p>
          <a:p>
            <a:pPr lvl="0"/>
            <a:endParaRPr lang="es-ES" sz="1600" dirty="0"/>
          </a:p>
          <a:p>
            <a:pPr lvl="0"/>
            <a:r>
              <a:rPr lang="es-AR" sz="1600" b="1" dirty="0" smtClean="0"/>
              <a:t>* Módulo </a:t>
            </a:r>
            <a:r>
              <a:rPr lang="es-AR" sz="1600" b="1" dirty="0"/>
              <a:t>de relación con empleadores. (M5</a:t>
            </a:r>
            <a:r>
              <a:rPr lang="es-AR" sz="1600" b="1" dirty="0" smtClean="0"/>
              <a:t>)</a:t>
            </a:r>
          </a:p>
          <a:p>
            <a:pPr lvl="0"/>
            <a:endParaRPr lang="es-ES" sz="1600" dirty="0"/>
          </a:p>
          <a:p>
            <a:pPr lvl="0"/>
            <a:r>
              <a:rPr lang="es-AR" sz="1600" b="1" dirty="0" smtClean="0"/>
              <a:t>* Módulo </a:t>
            </a:r>
            <a:r>
              <a:rPr lang="es-AR" sz="1600" b="1" dirty="0"/>
              <a:t>del servicio de intermediación laboral. (M6</a:t>
            </a:r>
            <a:r>
              <a:rPr lang="es-AR" sz="1600" b="1" dirty="0" smtClean="0"/>
              <a:t>)</a:t>
            </a:r>
          </a:p>
          <a:p>
            <a:pPr lvl="0"/>
            <a:endParaRPr lang="es-ES" sz="1600" dirty="0"/>
          </a:p>
          <a:p>
            <a:pPr lvl="0"/>
            <a:r>
              <a:rPr lang="es-AR" sz="1600" b="1" dirty="0" smtClean="0"/>
              <a:t>* Módulo </a:t>
            </a:r>
            <a:r>
              <a:rPr lang="es-AR" sz="1600" b="1" dirty="0"/>
              <a:t>de gerenciamiento. (M7)</a:t>
            </a:r>
            <a:endParaRPr lang="es-ES" sz="1600" dirty="0"/>
          </a:p>
          <a:p>
            <a:r>
              <a:rPr lang="es-AR" b="1" dirty="0"/>
              <a:t> </a:t>
            </a:r>
            <a:endParaRPr lang="es-ES" dirty="0"/>
          </a:p>
          <a:p>
            <a:r>
              <a:rPr lang="es-AR" b="1" dirty="0"/>
              <a:t> </a:t>
            </a:r>
            <a:endParaRPr lang="es-ES" dirty="0"/>
          </a:p>
          <a:p>
            <a:r>
              <a:rPr lang="es-AR" b="1" dirty="0"/>
              <a:t>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574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476852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M2: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32096" y="3707546"/>
            <a:ext cx="85009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El servicio de recepción</a:t>
            </a:r>
            <a:endParaRPr lang="es-AR" sz="2200" b="1" i="1" dirty="0"/>
          </a:p>
          <a:p>
            <a:pPr lvl="0"/>
            <a:r>
              <a:rPr lang="es-AR" sz="2200" b="1" i="1" dirty="0" smtClean="0"/>
              <a:t>                                    </a:t>
            </a:r>
            <a:r>
              <a:rPr lang="es-AR" sz="1600" b="1" i="1" dirty="0" smtClean="0"/>
              <a:t>Modelo de un Centro de empleo</a:t>
            </a:r>
          </a:p>
        </p:txBody>
      </p:sp>
    </p:spTree>
    <p:extLst>
      <p:ext uri="{BB962C8B-B14F-4D97-AF65-F5344CB8AC3E}">
        <p14:creationId xmlns:p14="http://schemas.microsoft.com/office/powerpoint/2010/main" val="284639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603461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M2: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85046" y="3779538"/>
            <a:ext cx="85009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>
              <a:buFont typeface="Arial" charset="0"/>
              <a:buChar char="•"/>
            </a:pPr>
            <a:r>
              <a:rPr lang="es-AR" sz="2200" b="1" i="1" dirty="0" smtClean="0"/>
              <a:t>Requisitos </a:t>
            </a:r>
            <a:r>
              <a:rPr lang="es-AR" sz="2200" b="1" i="1" dirty="0"/>
              <a:t>para desempeñarse en el servicio de </a:t>
            </a:r>
            <a:r>
              <a:rPr lang="es-AR" sz="2200" b="1" i="1" dirty="0" smtClean="0"/>
              <a:t>recepción</a:t>
            </a:r>
            <a:endParaRPr lang="es-AR" sz="2200" b="1" i="1" dirty="0"/>
          </a:p>
          <a:p>
            <a:pPr lvl="0"/>
            <a:r>
              <a:rPr lang="es-AR" sz="2200" b="1" i="1" dirty="0" smtClean="0"/>
              <a:t>                               </a:t>
            </a:r>
            <a:r>
              <a:rPr lang="es-AR" sz="1600" b="1" i="1" dirty="0" smtClean="0"/>
              <a:t>Modelo de un Centro de empleo</a:t>
            </a:r>
          </a:p>
          <a:p>
            <a:pPr lvl="0"/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321526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603461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M2: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48870" y="3696199"/>
            <a:ext cx="85009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Recursos necesarios para brindar el servicio</a:t>
            </a:r>
            <a:endParaRPr lang="es-AR" sz="2200" b="1" i="1" dirty="0"/>
          </a:p>
          <a:p>
            <a:pPr lvl="0"/>
            <a:r>
              <a:rPr lang="es-AR" sz="2200" b="1" i="1" dirty="0" smtClean="0"/>
              <a:t>                               </a:t>
            </a:r>
            <a:r>
              <a:rPr lang="es-AR" sz="1600" b="1" i="1" dirty="0" smtClean="0"/>
              <a:t>Modelo de un Centro de empleo</a:t>
            </a:r>
          </a:p>
          <a:p>
            <a:pPr lvl="0"/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141022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434648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M2: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70222" y="2690966"/>
            <a:ext cx="850090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Entrevista. Tipos. Técnicas para el diagnostico</a:t>
            </a:r>
          </a:p>
          <a:p>
            <a:pPr lvl="0" algn="ctr"/>
            <a:r>
              <a:rPr lang="es-AR" sz="2200" b="1" i="1" dirty="0" smtClean="0"/>
              <a:t>Aspectos a tener en cuenta. Etapas</a:t>
            </a:r>
            <a:endParaRPr lang="es-AR" sz="2200" b="1" i="1" dirty="0"/>
          </a:p>
          <a:p>
            <a:pPr lvl="0"/>
            <a:r>
              <a:rPr lang="es-AR" sz="2200" b="1" i="1" dirty="0" smtClean="0"/>
              <a:t>                                         </a:t>
            </a:r>
            <a:r>
              <a:rPr lang="es-AR" sz="1600" b="1" i="1" dirty="0" smtClean="0"/>
              <a:t>Manual del participante</a:t>
            </a:r>
          </a:p>
          <a:p>
            <a:r>
              <a:rPr lang="es-AR" b="1" i="1" dirty="0" smtClean="0"/>
              <a:t> </a:t>
            </a:r>
            <a:r>
              <a:rPr lang="es-ES" b="1" dirty="0"/>
              <a:t>*Tipos de </a:t>
            </a:r>
            <a:r>
              <a:rPr lang="es-ES" b="1" dirty="0" smtClean="0"/>
              <a:t>entrevistas</a:t>
            </a:r>
            <a:r>
              <a:rPr lang="es-ES" dirty="0"/>
              <a:t> </a:t>
            </a:r>
          </a:p>
          <a:p>
            <a:r>
              <a:rPr lang="es-ES" b="1" dirty="0" smtClean="0"/>
              <a:t>                                       </a:t>
            </a:r>
            <a:r>
              <a:rPr lang="es-ES" sz="1600" b="1" dirty="0" smtClean="0"/>
              <a:t>1</a:t>
            </a:r>
            <a:r>
              <a:rPr lang="es-ES" sz="1600" b="1" dirty="0"/>
              <a:t>.- Entrevista </a:t>
            </a:r>
            <a:r>
              <a:rPr lang="es-ES" sz="1600" b="1" dirty="0" smtClean="0"/>
              <a:t>Inicial</a:t>
            </a:r>
          </a:p>
          <a:p>
            <a:r>
              <a:rPr lang="es-ES" sz="1600" b="1" dirty="0"/>
              <a:t> </a:t>
            </a:r>
            <a:r>
              <a:rPr lang="es-ES" sz="1600" b="1" dirty="0" smtClean="0"/>
              <a:t>                                          2.- Entrevista de orientación laboral</a:t>
            </a:r>
          </a:p>
          <a:p>
            <a:r>
              <a:rPr lang="es-ES" sz="1600" b="1" dirty="0"/>
              <a:t> </a:t>
            </a:r>
            <a:r>
              <a:rPr lang="es-ES" sz="1600" b="1" dirty="0" smtClean="0"/>
              <a:t>                                          3.- Entrevista de preselección</a:t>
            </a:r>
          </a:p>
          <a:p>
            <a:r>
              <a:rPr lang="es-ES" sz="1600" b="1" dirty="0" smtClean="0"/>
              <a:t>* </a:t>
            </a:r>
            <a:r>
              <a:rPr lang="es-ES" b="1" dirty="0" smtClean="0"/>
              <a:t>Técnica para el diagnostico</a:t>
            </a:r>
            <a:r>
              <a:rPr lang="es-ES" dirty="0" smtClean="0"/>
              <a:t> </a:t>
            </a:r>
            <a:endParaRPr lang="es-ES" dirty="0"/>
          </a:p>
          <a:p>
            <a:r>
              <a:rPr lang="es-ES" sz="1600" b="1" dirty="0"/>
              <a:t>                                       </a:t>
            </a:r>
            <a:r>
              <a:rPr lang="es-ES" sz="1600" b="1" dirty="0" smtClean="0"/>
              <a:t>    1</a:t>
            </a:r>
            <a:r>
              <a:rPr lang="es-ES" sz="1600" b="1" dirty="0"/>
              <a:t>.- </a:t>
            </a:r>
            <a:r>
              <a:rPr lang="es-ES" sz="1600" b="1" dirty="0" smtClean="0"/>
              <a:t>Diagnosticar</a:t>
            </a:r>
            <a:endParaRPr lang="es-ES" sz="1600" b="1" dirty="0"/>
          </a:p>
          <a:p>
            <a:r>
              <a:rPr lang="es-ES" sz="1600" b="1" dirty="0"/>
              <a:t>                                           2.- </a:t>
            </a:r>
            <a:r>
              <a:rPr lang="es-ES" sz="1600" b="1" dirty="0" smtClean="0"/>
              <a:t>Direccionar</a:t>
            </a:r>
          </a:p>
          <a:p>
            <a:endParaRPr lang="es-ES" sz="1600" b="1" dirty="0"/>
          </a:p>
        </p:txBody>
      </p:sp>
      <p:pic>
        <p:nvPicPr>
          <p:cNvPr id="11" name="Picture 10" descr="https://encrypted-tbn3.google.com/images?q=tbn:ANd9GcTmr8QnPKQ1Oul4H2LSTJ0Hsy3YPQQkQuU0fzNjM3ymcbkcnpO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557" y="4165120"/>
            <a:ext cx="1509667" cy="1374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45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434648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M2: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70222" y="2558271"/>
            <a:ext cx="850090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Entrevista. Tipos. Técnicas para el diagnostico</a:t>
            </a:r>
          </a:p>
          <a:p>
            <a:pPr lvl="0" algn="ctr"/>
            <a:r>
              <a:rPr lang="es-AR" sz="2200" b="1" i="1" dirty="0" smtClean="0"/>
              <a:t>Aspectos a tener en cuenta. Etapas</a:t>
            </a:r>
            <a:endParaRPr lang="es-AR" sz="2200" b="1" i="1" dirty="0"/>
          </a:p>
          <a:p>
            <a:pPr lvl="0"/>
            <a:r>
              <a:rPr lang="es-AR" sz="2200" b="1" i="1" dirty="0" smtClean="0"/>
              <a:t>                                         </a:t>
            </a:r>
            <a:r>
              <a:rPr lang="es-AR" sz="1600" b="1" i="1" dirty="0" smtClean="0"/>
              <a:t>Manual del participante</a:t>
            </a:r>
          </a:p>
          <a:p>
            <a:pPr lvl="0"/>
            <a:endParaRPr lang="es-AR" sz="1600" b="1" i="1" dirty="0"/>
          </a:p>
          <a:p>
            <a:r>
              <a:rPr lang="es-ES" sz="1600" b="1" dirty="0" smtClean="0"/>
              <a:t>*  </a:t>
            </a:r>
            <a:r>
              <a:rPr lang="es-ES" b="1" dirty="0" smtClean="0"/>
              <a:t>Algunas </a:t>
            </a:r>
            <a:r>
              <a:rPr lang="es-ES" b="1" dirty="0"/>
              <a:t>cuestiones a tener en cuenta</a:t>
            </a:r>
          </a:p>
          <a:p>
            <a:r>
              <a:rPr lang="es-ES" sz="1600" b="1" dirty="0"/>
              <a:t>                                           1.- El grupo de entrevistadores</a:t>
            </a:r>
          </a:p>
          <a:p>
            <a:r>
              <a:rPr lang="es-ES" sz="1600" b="1" dirty="0"/>
              <a:t>                                           2.- El espacio físico</a:t>
            </a:r>
          </a:p>
          <a:p>
            <a:r>
              <a:rPr lang="es-ES" sz="1600" b="1" dirty="0"/>
              <a:t>                                           3.- Actitudes del entrevistador</a:t>
            </a:r>
          </a:p>
          <a:p>
            <a:r>
              <a:rPr lang="es-ES" sz="1600" b="1" dirty="0"/>
              <a:t>                                           4.- La información y el registro de la hoja de </a:t>
            </a:r>
            <a:r>
              <a:rPr lang="es-ES" sz="1600" b="1" dirty="0" smtClean="0"/>
              <a:t>vida</a:t>
            </a:r>
            <a:endParaRPr lang="es-AR" sz="1600" b="1" i="1" dirty="0" smtClean="0"/>
          </a:p>
          <a:p>
            <a:r>
              <a:rPr lang="es-AR" b="1" i="1" dirty="0" smtClean="0"/>
              <a:t> </a:t>
            </a:r>
            <a:r>
              <a:rPr lang="es-ES" b="1" dirty="0" smtClean="0"/>
              <a:t>*</a:t>
            </a:r>
            <a:r>
              <a:rPr lang="es-ES" b="1" dirty="0"/>
              <a:t> </a:t>
            </a:r>
            <a:r>
              <a:rPr lang="es-ES" b="1" dirty="0" smtClean="0"/>
              <a:t>Etapas</a:t>
            </a:r>
            <a:endParaRPr lang="es-ES" dirty="0"/>
          </a:p>
          <a:p>
            <a:r>
              <a:rPr lang="es-ES" b="1" dirty="0" smtClean="0"/>
              <a:t>                                       </a:t>
            </a:r>
            <a:r>
              <a:rPr lang="es-ES" sz="1600" b="1" dirty="0" smtClean="0"/>
              <a:t>1</a:t>
            </a:r>
            <a:r>
              <a:rPr lang="es-ES" sz="1600" b="1" dirty="0"/>
              <a:t>.- </a:t>
            </a:r>
            <a:r>
              <a:rPr lang="es-ES" sz="1600" b="1" dirty="0" smtClean="0"/>
              <a:t>Apertura</a:t>
            </a:r>
          </a:p>
          <a:p>
            <a:r>
              <a:rPr lang="es-ES" sz="1600" b="1" dirty="0"/>
              <a:t> </a:t>
            </a:r>
            <a:r>
              <a:rPr lang="es-ES" sz="1600" b="1" dirty="0" smtClean="0"/>
              <a:t>                                          2.- Desarrollo</a:t>
            </a:r>
          </a:p>
          <a:p>
            <a:r>
              <a:rPr lang="es-ES" sz="1600" b="1" dirty="0"/>
              <a:t> </a:t>
            </a:r>
            <a:r>
              <a:rPr lang="es-ES" sz="1600" b="1" dirty="0" smtClean="0"/>
              <a:t>                                          3.- Cierre</a:t>
            </a:r>
          </a:p>
          <a:p>
            <a:endParaRPr lang="es-ES" dirty="0"/>
          </a:p>
        </p:txBody>
      </p:sp>
      <p:pic>
        <p:nvPicPr>
          <p:cNvPr id="11" name="Picture 10" descr="https://encrypted-tbn3.google.com/images?q=tbn:ANd9GcTmr8QnPKQ1Oul4H2LSTJ0Hsy3YPQQkQuU0fzNjM3ymcbkcnpO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963" y="3391397"/>
            <a:ext cx="1509667" cy="1374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403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603461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M2: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98474" y="3375422"/>
            <a:ext cx="88660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Confección de una hoja de vida en la plataforma informática</a:t>
            </a:r>
            <a:endParaRPr lang="es-AR" sz="2200" b="1" i="1" dirty="0"/>
          </a:p>
          <a:p>
            <a:pPr lvl="0"/>
            <a:r>
              <a:rPr lang="es-AR" sz="2200" b="1" i="1" dirty="0" smtClean="0"/>
              <a:t>                                              </a:t>
            </a:r>
            <a:r>
              <a:rPr lang="es-AR" sz="1600" b="1" i="1" dirty="0" smtClean="0"/>
              <a:t>Plataforma</a:t>
            </a:r>
          </a:p>
        </p:txBody>
      </p:sp>
    </p:spTree>
    <p:extLst>
      <p:ext uri="{BB962C8B-B14F-4D97-AF65-F5344CB8AC3E}">
        <p14:creationId xmlns:p14="http://schemas.microsoft.com/office/powerpoint/2010/main" val="288709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603461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M2: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63586" y="3375422"/>
            <a:ext cx="85009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Usuarios. Buscadores de empleo</a:t>
            </a:r>
          </a:p>
          <a:p>
            <a:pPr lvl="0" algn="ctr"/>
            <a:r>
              <a:rPr lang="es-AR" sz="2200" b="1" i="1" dirty="0" smtClean="0"/>
              <a:t>    Alternativas de direccionamiento</a:t>
            </a:r>
            <a:endParaRPr lang="es-AR" sz="2200" b="1" i="1" dirty="0"/>
          </a:p>
          <a:p>
            <a:pPr lvl="0"/>
            <a:r>
              <a:rPr lang="es-AR" sz="2200" b="1" i="1" dirty="0" smtClean="0"/>
              <a:t>                                         </a:t>
            </a:r>
            <a:r>
              <a:rPr lang="es-AR" sz="1600" b="1" i="1" dirty="0" smtClean="0"/>
              <a:t>Manual del participante</a:t>
            </a:r>
          </a:p>
        </p:txBody>
      </p:sp>
    </p:spTree>
    <p:extLst>
      <p:ext uri="{BB962C8B-B14F-4D97-AF65-F5344CB8AC3E}">
        <p14:creationId xmlns:p14="http://schemas.microsoft.com/office/powerpoint/2010/main" val="119314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603461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M2: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85857" y="3494749"/>
            <a:ext cx="85009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Flujo del Servicio de recepción</a:t>
            </a:r>
            <a:endParaRPr lang="es-AR" sz="2200" b="1" i="1" dirty="0"/>
          </a:p>
          <a:p>
            <a:pPr lvl="0"/>
            <a:r>
              <a:rPr lang="es-AR" sz="2200" b="1" i="1" dirty="0" smtClean="0"/>
              <a:t>                                   </a:t>
            </a:r>
            <a:r>
              <a:rPr lang="es-AR" sz="1600" b="1" i="1" dirty="0" smtClean="0"/>
              <a:t>Modelo de un Centro de empleo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193734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603461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M2: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64655" y="3701769"/>
            <a:ext cx="85009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Ejemplo del flujo personalizado del servicio de recepción</a:t>
            </a:r>
          </a:p>
          <a:p>
            <a:pPr lvl="0" algn="ctr"/>
            <a:r>
              <a:rPr lang="es-AR" sz="1600" b="1" i="1" dirty="0" smtClean="0"/>
              <a:t>Ficha para el trabajo en grupos</a:t>
            </a:r>
            <a:endParaRPr lang="es-AR" sz="1600" b="1" i="1" dirty="0"/>
          </a:p>
          <a:p>
            <a:pPr lvl="0"/>
            <a:r>
              <a:rPr lang="es-AR" sz="2200" b="1" i="1" dirty="0" smtClean="0"/>
              <a:t>                                 </a:t>
            </a:r>
            <a:endParaRPr lang="es-AR" sz="1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65277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85857" y="1592033"/>
            <a:ext cx="1941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7F7F7F"/>
                </a:solidFill>
              </a:rPr>
              <a:t>Módulo </a:t>
            </a:r>
            <a:r>
              <a:rPr lang="es-ES" sz="3200" b="1" dirty="0" smtClean="0">
                <a:solidFill>
                  <a:srgbClr val="7F7F7F"/>
                </a:solidFill>
              </a:rPr>
              <a:t>3: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87828" y="3612139"/>
            <a:ext cx="79598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/>
              <a:t>Servicio </a:t>
            </a:r>
            <a:r>
              <a:rPr lang="es-AR" sz="2800" b="1" dirty="0"/>
              <a:t>de </a:t>
            </a:r>
            <a:r>
              <a:rPr lang="es-AR" sz="2800" b="1" dirty="0" smtClean="0"/>
              <a:t>Orientación Ocupacional </a:t>
            </a:r>
            <a:endParaRPr lang="es-AR" sz="2800" b="1" dirty="0"/>
          </a:p>
          <a:p>
            <a:pPr algn="ctr"/>
            <a:r>
              <a:rPr lang="es-AR" sz="2800" b="1" dirty="0" smtClean="0"/>
              <a:t>Entrevista </a:t>
            </a:r>
            <a:endParaRPr lang="es-CO" sz="2800" dirty="0">
              <a:solidFill>
                <a:schemeClr val="tx1">
                  <a:lumMod val="85000"/>
                  <a:lumOff val="15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502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1941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7F7F7F"/>
                </a:solidFill>
              </a:rPr>
              <a:t>Módulo </a:t>
            </a:r>
            <a:r>
              <a:rPr lang="es-ES" sz="3200" b="1" dirty="0" smtClean="0">
                <a:solidFill>
                  <a:srgbClr val="7F7F7F"/>
                </a:solidFill>
              </a:rPr>
              <a:t>1: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618223" y="3390267"/>
            <a:ext cx="79598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/>
              <a:t>Presentación del Sistema Público de Empleo </a:t>
            </a:r>
          </a:p>
          <a:p>
            <a:pPr algn="ctr"/>
            <a:r>
              <a:rPr lang="es-AR" sz="2800" b="1" dirty="0" smtClean="0"/>
              <a:t> </a:t>
            </a:r>
            <a:r>
              <a:rPr lang="es-AR" sz="2800" b="1" dirty="0"/>
              <a:t>e introducción a los servicios de empleo y organización de un Centro de empleo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969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429150"/>
            <a:ext cx="27685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Objetivos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426870" y="2012988"/>
            <a:ext cx="8342507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lvl="0"/>
            <a:endParaRPr lang="es-AR" sz="2200" dirty="0"/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Incorporar </a:t>
            </a:r>
            <a:r>
              <a:rPr lang="es-AR" sz="2000" dirty="0">
                <a:latin typeface="+mj-lt"/>
              </a:rPr>
              <a:t>la metodología de trabajo que les permita realizar un diagnóstico ocupacional de los usuarios a partir de su historia laboral.  </a:t>
            </a:r>
            <a:endParaRPr lang="it-IT" sz="2000" dirty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R</a:t>
            </a:r>
            <a:r>
              <a:rPr lang="es-AR" sz="2000" dirty="0" smtClean="0">
                <a:latin typeface="+mj-lt"/>
              </a:rPr>
              <a:t>ealizar </a:t>
            </a:r>
            <a:r>
              <a:rPr lang="es-AR" sz="2000" dirty="0">
                <a:latin typeface="+mj-lt"/>
              </a:rPr>
              <a:t>simulacros o dramatizaciones que le permitan discernir sobre diferentes trayectos ocupacionales para ofrecer a los usuarios en base al diagnóstico </a:t>
            </a:r>
            <a:r>
              <a:rPr lang="es-AR" sz="2000" dirty="0" smtClean="0">
                <a:latin typeface="+mj-lt"/>
              </a:rPr>
              <a:t>anterior</a:t>
            </a:r>
            <a:endParaRPr lang="it-IT" sz="2000" dirty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A</a:t>
            </a:r>
            <a:r>
              <a:rPr lang="es-AR" sz="2000" dirty="0" smtClean="0">
                <a:latin typeface="+mj-lt"/>
              </a:rPr>
              <a:t>prender </a:t>
            </a:r>
            <a:r>
              <a:rPr lang="es-AR" sz="2000" dirty="0">
                <a:latin typeface="+mj-lt"/>
              </a:rPr>
              <a:t>a </a:t>
            </a:r>
            <a:r>
              <a:rPr lang="es-AR" sz="2000" dirty="0" smtClean="0">
                <a:latin typeface="+mj-lt"/>
              </a:rPr>
              <a:t>direccionar  </a:t>
            </a:r>
            <a:r>
              <a:rPr lang="es-AR" sz="2000" dirty="0">
                <a:latin typeface="+mj-lt"/>
              </a:rPr>
              <a:t>a los servicios internos y/o externos del Centro de </a:t>
            </a:r>
            <a:r>
              <a:rPr lang="es-AR" sz="2000" dirty="0" smtClean="0">
                <a:latin typeface="+mj-lt"/>
              </a:rPr>
              <a:t>empleo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Aprender a direccionar  a los servicios internos y/o externos del Centro de empleo.</a:t>
            </a:r>
            <a:endParaRPr lang="it-IT" sz="2000" dirty="0">
              <a:latin typeface="+mn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Identificar los puntos clave de la gestión del servicio de orientación ocupacional y las consecuencias e impactos en los otros servicios. </a:t>
            </a:r>
            <a:endParaRPr lang="it-IT" sz="2000" dirty="0">
              <a:latin typeface="+mn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Adquirir destrezas para el manejo de las herramientas que harán posible el cumplimiento de las etapas de la gestión del servicio</a:t>
            </a:r>
            <a:endParaRPr lang="it-IT" sz="2000" dirty="0">
              <a:latin typeface="+mn-lt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es-AR" sz="2000" dirty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es-AR" sz="2000" dirty="0" smtClean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es-AR" sz="2000" dirty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es-AR" sz="2000" dirty="0" smtClean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es-AR" sz="2000" dirty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es-AR" sz="2000" dirty="0" smtClean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it-IT" sz="2000" dirty="0">
              <a:latin typeface="+mj-lt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301114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014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415083"/>
            <a:ext cx="3524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Ejes Temáticos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332095" y="2195980"/>
            <a:ext cx="853054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endParaRPr lang="es-AR" sz="2000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Que </a:t>
            </a:r>
            <a:r>
              <a:rPr lang="es-AR" sz="2000" dirty="0">
                <a:latin typeface="+mj-lt"/>
              </a:rPr>
              <a:t>es la orientación </a:t>
            </a:r>
            <a:r>
              <a:rPr lang="es-AR" sz="2000" dirty="0" smtClean="0">
                <a:latin typeface="+mj-lt"/>
              </a:rPr>
              <a:t>ocupacional.</a:t>
            </a:r>
            <a:endParaRPr lang="es-ES" sz="2000" dirty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Que es el servicio de orientación </a:t>
            </a:r>
            <a:r>
              <a:rPr lang="es-AR" sz="2000" dirty="0" smtClean="0">
                <a:latin typeface="+mj-lt"/>
              </a:rPr>
              <a:t>ocupacional.</a:t>
            </a:r>
            <a:endParaRPr lang="es-ES" sz="2000" dirty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Flujo del servicio de orientación </a:t>
            </a:r>
            <a:r>
              <a:rPr lang="es-AR" sz="2000" dirty="0" smtClean="0">
                <a:latin typeface="+mj-lt"/>
              </a:rPr>
              <a:t>ocupacional.</a:t>
            </a:r>
            <a:endParaRPr lang="es-ES" sz="2000" dirty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Requisitos para desempeñarse como orientadores </a:t>
            </a:r>
            <a:r>
              <a:rPr lang="es-AR" sz="2000" dirty="0" smtClean="0">
                <a:latin typeface="+mj-lt"/>
              </a:rPr>
              <a:t>ocupacionales.</a:t>
            </a:r>
            <a:endParaRPr lang="es-ES" sz="2000" dirty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Recursos necesarios para desempeñar la </a:t>
            </a:r>
            <a:r>
              <a:rPr lang="es-AR" sz="2000" dirty="0" smtClean="0">
                <a:latin typeface="+mj-lt"/>
              </a:rPr>
              <a:t>función.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La </a:t>
            </a:r>
            <a:r>
              <a:rPr lang="es-AR" sz="2000" dirty="0">
                <a:latin typeface="+mj-lt"/>
              </a:rPr>
              <a:t>entrevista de orientación laboral. Definición. </a:t>
            </a:r>
            <a:r>
              <a:rPr lang="es-AR" sz="2000" dirty="0" smtClean="0">
                <a:latin typeface="+mj-lt"/>
              </a:rPr>
              <a:t>Objetivos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Fases de la entrevista. </a:t>
            </a:r>
            <a:endParaRPr lang="es-ES" sz="20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Esquema de trabajo: presentación, contexto, exploración.</a:t>
            </a:r>
            <a:endParaRPr lang="es-ES" sz="20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Confección de una hoja de vida en la plataforma.</a:t>
            </a:r>
            <a:endParaRPr lang="es-ES" sz="20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El proyecto laboral. Gestionando el trayecto laboral.</a:t>
            </a:r>
            <a:endParaRPr lang="es-CO" sz="20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Algunos aspectos a tener en cuenta en la búsqueda de empleo.</a:t>
            </a:r>
            <a:endParaRPr lang="es-ES" sz="20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Seguimiento de los direccionamientos  efectuadas</a:t>
            </a:r>
            <a:r>
              <a:rPr lang="es-AR" sz="2000" dirty="0" smtClean="0">
                <a:latin typeface="+mn-lt"/>
              </a:rPr>
              <a:t>.</a:t>
            </a:r>
            <a:endParaRPr lang="es-AR" sz="2000" dirty="0">
              <a:latin typeface="+mn-lt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233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476852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70337" y="2188236"/>
            <a:ext cx="874527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Que es la orientación ocupacional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Manual del participante</a:t>
            </a:r>
          </a:p>
          <a:p>
            <a:pPr lvl="0"/>
            <a:r>
              <a:rPr lang="es-AR" sz="2200" b="1" i="1" dirty="0" smtClean="0"/>
              <a:t> </a:t>
            </a:r>
          </a:p>
          <a:p>
            <a:pPr lvl="0"/>
            <a:r>
              <a:rPr lang="es-ES" dirty="0"/>
              <a:t>La </a:t>
            </a:r>
            <a:r>
              <a:rPr lang="es-ES" b="1" i="1" dirty="0"/>
              <a:t>orientación </a:t>
            </a:r>
            <a:r>
              <a:rPr lang="es-ES" b="1" i="1" dirty="0" smtClean="0"/>
              <a:t>ocupacional</a:t>
            </a:r>
            <a:r>
              <a:rPr lang="es-ES" i="1" dirty="0" smtClean="0"/>
              <a:t> </a:t>
            </a:r>
            <a:r>
              <a:rPr lang="es-ES" dirty="0"/>
              <a:t>es un </a:t>
            </a:r>
            <a:r>
              <a:rPr lang="es-ES" b="1" i="1" dirty="0"/>
              <a:t>proceso </a:t>
            </a:r>
            <a:r>
              <a:rPr lang="es-ES" dirty="0"/>
              <a:t>que facilita a las personas un </a:t>
            </a:r>
            <a:r>
              <a:rPr lang="es-ES" b="1" i="1" dirty="0"/>
              <a:t>mayor conocimiento de sus intereses, motivaciones, necesidades, saberes, habilidades</a:t>
            </a:r>
            <a:r>
              <a:rPr lang="es-ES" b="1" dirty="0"/>
              <a:t> </a:t>
            </a:r>
            <a:r>
              <a:rPr lang="es-ES" dirty="0"/>
              <a:t>y un </a:t>
            </a:r>
            <a:r>
              <a:rPr lang="es-ES" b="1" i="1" dirty="0"/>
              <a:t>conocimiento más amplio del contexto en que se desarrollan las diferentes ocupaciones.</a:t>
            </a:r>
            <a:r>
              <a:rPr lang="es-ES" dirty="0"/>
              <a:t> Permite establecer un </a:t>
            </a:r>
            <a:r>
              <a:rPr lang="es-ES" b="1" i="1" dirty="0"/>
              <a:t>vínculo entre la persona, su entorno cercano y la realidad laboral en que está inserta,</a:t>
            </a:r>
            <a:r>
              <a:rPr lang="es-ES" b="1" dirty="0"/>
              <a:t> </a:t>
            </a:r>
            <a:r>
              <a:rPr lang="es-ES" dirty="0"/>
              <a:t>incidiendo en los procesos que permitan la construcción de perfiles y proyectos laborales, así como en la identificación de posibles ocupaciones</a:t>
            </a:r>
            <a:r>
              <a:rPr lang="es-ES" dirty="0" smtClean="0"/>
              <a:t>.</a:t>
            </a:r>
          </a:p>
          <a:p>
            <a:pPr lvl="0"/>
            <a:endParaRPr lang="es-AR" b="1" i="1" dirty="0"/>
          </a:p>
          <a:p>
            <a:r>
              <a:rPr lang="es-AR" dirty="0"/>
              <a:t>La </a:t>
            </a:r>
            <a:r>
              <a:rPr lang="es-AR" b="1" i="1" dirty="0"/>
              <a:t>Orientación ocupacional  </a:t>
            </a:r>
            <a:r>
              <a:rPr lang="es-AR" dirty="0"/>
              <a:t>debe contemplar tanto el campo </a:t>
            </a:r>
            <a:r>
              <a:rPr lang="es-AR" b="1" i="1" dirty="0"/>
              <a:t>personal </a:t>
            </a:r>
            <a:r>
              <a:rPr lang="es-AR" dirty="0"/>
              <a:t>como el </a:t>
            </a:r>
            <a:r>
              <a:rPr lang="es-AR" b="1" i="1" dirty="0"/>
              <a:t>laboral. </a:t>
            </a:r>
            <a:endParaRPr lang="es-ES" b="1" i="1" dirty="0"/>
          </a:p>
          <a:p>
            <a:pPr lvl="0"/>
            <a:endParaRPr lang="es-AR" b="1" i="1" dirty="0" smtClean="0"/>
          </a:p>
        </p:txBody>
      </p:sp>
    </p:spTree>
    <p:extLst>
      <p:ext uri="{BB962C8B-B14F-4D97-AF65-F5344CB8AC3E}">
        <p14:creationId xmlns:p14="http://schemas.microsoft.com/office/powerpoint/2010/main" val="401377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448716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1757" y="2914341"/>
            <a:ext cx="874527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El Servicio </a:t>
            </a:r>
            <a:r>
              <a:rPr lang="es-AR" sz="2200" b="1" i="1" dirty="0"/>
              <a:t>de </a:t>
            </a:r>
            <a:r>
              <a:rPr lang="es-AR" sz="2200" b="1" i="1" dirty="0" smtClean="0"/>
              <a:t>orientación ocupacional</a:t>
            </a:r>
          </a:p>
          <a:p>
            <a:pPr lvl="0" algn="ctr"/>
            <a:endParaRPr lang="es-AR" sz="2200" b="1" i="1" dirty="0" smtClean="0"/>
          </a:p>
          <a:p>
            <a:r>
              <a:rPr lang="es-AR" sz="2000" b="1" dirty="0" smtClean="0"/>
              <a:t>busca </a:t>
            </a:r>
            <a:r>
              <a:rPr lang="es-AR" sz="2000" dirty="0"/>
              <a:t>asistir a las personas que </a:t>
            </a:r>
            <a:endParaRPr lang="es-AR" sz="2000" dirty="0" smtClean="0"/>
          </a:p>
          <a:p>
            <a:endParaRPr lang="es-ES" sz="2000" dirty="0"/>
          </a:p>
          <a:p>
            <a:pPr lvl="0"/>
            <a:r>
              <a:rPr lang="es-AR" sz="2000" dirty="0" smtClean="0"/>
              <a:t>- intentan </a:t>
            </a:r>
            <a:r>
              <a:rPr lang="es-AR" sz="2000" dirty="0"/>
              <a:t>insertarse en el mercado laboral por primera vez o bien reconvirtiendo su perfil laboral, a través del análisis y evaluación de sus competencias y de las posibilidades y restricciones del mercado</a:t>
            </a:r>
            <a:endParaRPr lang="es-ES" sz="2000" dirty="0"/>
          </a:p>
          <a:p>
            <a:pPr lvl="0"/>
            <a:r>
              <a:rPr lang="es-AR" sz="2000" dirty="0" smtClean="0"/>
              <a:t>- requieren </a:t>
            </a:r>
            <a:r>
              <a:rPr lang="es-AR" sz="2000" dirty="0"/>
              <a:t>asistencia para el diseño de estrategias y confección de herramientas para la búsqueda de empleo</a:t>
            </a:r>
            <a:r>
              <a:rPr lang="es-AR" sz="2000" dirty="0" smtClean="0"/>
              <a:t>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08330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448716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1757" y="2437171"/>
            <a:ext cx="87452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El Servicio </a:t>
            </a:r>
            <a:r>
              <a:rPr lang="es-AR" sz="2200" b="1" i="1" dirty="0"/>
              <a:t>de </a:t>
            </a:r>
            <a:r>
              <a:rPr lang="es-AR" sz="2200" b="1" i="1" dirty="0" smtClean="0"/>
              <a:t>orientación ocupacional</a:t>
            </a:r>
          </a:p>
          <a:p>
            <a:r>
              <a:rPr lang="es-AR" dirty="0" smtClean="0"/>
              <a:t>se </a:t>
            </a:r>
            <a:r>
              <a:rPr lang="es-AR" dirty="0"/>
              <a:t>brinda en el Centro de empleo en dos </a:t>
            </a:r>
            <a:r>
              <a:rPr lang="es-AR" dirty="0" smtClean="0"/>
              <a:t>niveles</a:t>
            </a:r>
          </a:p>
          <a:p>
            <a:endParaRPr lang="es-ES" dirty="0"/>
          </a:p>
          <a:p>
            <a:pPr lvl="0"/>
            <a:r>
              <a:rPr lang="es-AR" b="1" i="1" dirty="0"/>
              <a:t>Primer nivel: </a:t>
            </a:r>
            <a:r>
              <a:rPr lang="es-AR" i="1" dirty="0"/>
              <a:t>entrevista de orientación laboral, </a:t>
            </a:r>
            <a:r>
              <a:rPr lang="es-AR" dirty="0"/>
              <a:t>donde se:</a:t>
            </a:r>
            <a:endParaRPr lang="es-ES" dirty="0"/>
          </a:p>
          <a:p>
            <a:pPr lvl="0"/>
            <a:r>
              <a:rPr lang="es-AR" dirty="0"/>
              <a:t> </a:t>
            </a:r>
            <a:r>
              <a:rPr lang="es-AR" sz="1600" dirty="0" smtClean="0"/>
              <a:t>-completa </a:t>
            </a:r>
            <a:r>
              <a:rPr lang="es-AR" sz="1600" dirty="0"/>
              <a:t>la hoja de vida del oferente</a:t>
            </a:r>
            <a:endParaRPr lang="es-ES" sz="1600" dirty="0"/>
          </a:p>
          <a:p>
            <a:pPr lvl="0"/>
            <a:r>
              <a:rPr lang="es-AR" sz="1600" dirty="0"/>
              <a:t> </a:t>
            </a:r>
            <a:r>
              <a:rPr lang="es-AR" sz="1600" dirty="0" smtClean="0"/>
              <a:t>-analizan </a:t>
            </a:r>
            <a:r>
              <a:rPr lang="es-AR" sz="1600" dirty="0"/>
              <a:t>las capacidades y competencias personales</a:t>
            </a:r>
            <a:endParaRPr lang="es-ES" sz="1600" dirty="0"/>
          </a:p>
          <a:p>
            <a:pPr lvl="0"/>
            <a:r>
              <a:rPr lang="es-AR" sz="1600" dirty="0"/>
              <a:t> </a:t>
            </a:r>
            <a:r>
              <a:rPr lang="es-AR" sz="1600" dirty="0" smtClean="0"/>
              <a:t>-proponen </a:t>
            </a:r>
            <a:r>
              <a:rPr lang="es-AR" sz="1600" dirty="0"/>
              <a:t>trayectos ocupacionales</a:t>
            </a:r>
            <a:r>
              <a:rPr lang="es-AR" sz="1600" i="1" dirty="0"/>
              <a:t> </a:t>
            </a:r>
            <a:endParaRPr lang="es-AR" sz="1600" i="1" dirty="0" smtClean="0"/>
          </a:p>
          <a:p>
            <a:pPr lvl="0"/>
            <a:endParaRPr lang="es-ES" dirty="0"/>
          </a:p>
          <a:p>
            <a:pPr lvl="0"/>
            <a:r>
              <a:rPr lang="es-AR" b="1" i="1" dirty="0"/>
              <a:t>Segundo nivel: </a:t>
            </a:r>
            <a:r>
              <a:rPr lang="es-AR" i="1" dirty="0"/>
              <a:t>talleres (o actividades individuales) </a:t>
            </a:r>
            <a:r>
              <a:rPr lang="es-AR" dirty="0"/>
              <a:t>de orientación laboral, donde se</a:t>
            </a:r>
            <a:endParaRPr lang="es-ES" dirty="0"/>
          </a:p>
          <a:p>
            <a:pPr lvl="0"/>
            <a:r>
              <a:rPr lang="es-AR" dirty="0" smtClean="0"/>
              <a:t>-orienta </a:t>
            </a:r>
            <a:r>
              <a:rPr lang="es-AR" dirty="0"/>
              <a:t>sobre alternativas laborales </a:t>
            </a:r>
            <a:endParaRPr lang="es-ES" dirty="0"/>
          </a:p>
          <a:p>
            <a:pPr lvl="0"/>
            <a:r>
              <a:rPr lang="es-AR" dirty="0" smtClean="0"/>
              <a:t>-brindan </a:t>
            </a:r>
            <a:r>
              <a:rPr lang="es-AR" dirty="0"/>
              <a:t>herramientas para la búsqueda de empleo</a:t>
            </a:r>
            <a:endParaRPr lang="es-ES" dirty="0"/>
          </a:p>
          <a:p>
            <a:pPr lvl="0"/>
            <a:r>
              <a:rPr lang="es-AR" dirty="0" smtClean="0"/>
              <a:t>-se </a:t>
            </a:r>
            <a:r>
              <a:rPr lang="es-AR" dirty="0"/>
              <a:t>elaboran con usuarios proyectos </a:t>
            </a:r>
            <a:r>
              <a:rPr lang="es-AR" dirty="0" smtClean="0"/>
              <a:t>laborales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2208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448716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94107" y="2188236"/>
            <a:ext cx="874527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Por otra partes se espera que el orientador ocupacional...</a:t>
            </a:r>
          </a:p>
          <a:p>
            <a:pPr marL="342900" lvl="0" indent="-342900" algn="ctr">
              <a:buFont typeface="Arial" charset="0"/>
              <a:buChar char="•"/>
            </a:pPr>
            <a:endParaRPr lang="es-AR" sz="2200" b="1" i="1" dirty="0" smtClean="0"/>
          </a:p>
          <a:p>
            <a:pPr lvl="0"/>
            <a:r>
              <a:rPr lang="es-AR" sz="1600" dirty="0"/>
              <a:t>-</a:t>
            </a:r>
            <a:r>
              <a:rPr lang="es-AR" sz="1600" dirty="0" smtClean="0"/>
              <a:t>promueva </a:t>
            </a:r>
            <a:r>
              <a:rPr lang="es-AR" sz="1600" dirty="0"/>
              <a:t>un clima de confianza,  para que el usuario tenga seguridad y se explaye en las respuestas haciendo una revisión “a conciencia” de sus antecedentes. </a:t>
            </a:r>
            <a:endParaRPr lang="es-ES" sz="1600" dirty="0"/>
          </a:p>
          <a:p>
            <a:pPr lvl="0"/>
            <a:r>
              <a:rPr lang="es-AR" sz="1600" dirty="0" smtClean="0"/>
              <a:t>-ayude </a:t>
            </a:r>
            <a:r>
              <a:rPr lang="es-AR" sz="1600" dirty="0"/>
              <a:t>permanentemente con una escucha atenta y con las acotaciones necesarias para que el entrevistado reflexione sobre actividades desarrolladas, responsabilidades, etc. de manera de aportar datos lo más precisos posibles. </a:t>
            </a:r>
            <a:endParaRPr lang="es-ES" sz="1600" dirty="0"/>
          </a:p>
          <a:p>
            <a:pPr lvl="0"/>
            <a:r>
              <a:rPr lang="es-AR" sz="1600" dirty="0" smtClean="0"/>
              <a:t>-conduzca </a:t>
            </a:r>
            <a:r>
              <a:rPr lang="es-AR" sz="1600" dirty="0"/>
              <a:t>en todo momento la entrevista aprendiendo a regular el tiempo de la misma. </a:t>
            </a:r>
            <a:endParaRPr lang="es-ES" sz="1600" dirty="0"/>
          </a:p>
          <a:p>
            <a:pPr lvl="0"/>
            <a:r>
              <a:rPr lang="es-AR" sz="1600" dirty="0" smtClean="0"/>
              <a:t>-tenga </a:t>
            </a:r>
            <a:r>
              <a:rPr lang="es-AR" sz="1600" dirty="0"/>
              <a:t>en cuenta </a:t>
            </a:r>
            <a:r>
              <a:rPr lang="es-ES_tradnl" sz="1600" dirty="0"/>
              <a:t>la diversidad, tomando en cuenta las distintas situaciones de vida y particularidades que inciden en la relación de cada persona con el mundo del trabajo. </a:t>
            </a:r>
            <a:endParaRPr lang="es-ES" sz="1600" dirty="0"/>
          </a:p>
          <a:p>
            <a:pPr lvl="0"/>
            <a:r>
              <a:rPr lang="es-ES_tradnl" sz="1600" dirty="0" smtClean="0"/>
              <a:t>-visualice  </a:t>
            </a:r>
            <a:r>
              <a:rPr lang="es-ES_tradnl" sz="1600" dirty="0"/>
              <a:t>las fuentes de discriminación y rotulación que afectan a las personas y actúan en contra de su propia capacidad para analizar su situación  (auto discriminación). </a:t>
            </a:r>
            <a:endParaRPr lang="es-ES" sz="1600" dirty="0"/>
          </a:p>
          <a:p>
            <a:pPr lvl="0"/>
            <a:r>
              <a:rPr lang="es-AR" sz="1600" dirty="0" smtClean="0"/>
              <a:t>-tenga </a:t>
            </a:r>
            <a:r>
              <a:rPr lang="es-AR" sz="1600" dirty="0"/>
              <a:t>en cuenta que la entrevista </a:t>
            </a:r>
            <a:r>
              <a:rPr lang="es-CR" sz="1600" dirty="0"/>
              <a:t>compromete a la persona orientada y que moviliza sus expectativas en el ámbito laboral. Por lo tanto es importante  ayudarla a  analizar </a:t>
            </a:r>
            <a:r>
              <a:rPr lang="es-CR" sz="1600" i="1" dirty="0"/>
              <a:t>con realismo</a:t>
            </a:r>
            <a:r>
              <a:rPr lang="es-CR" sz="1600" dirty="0"/>
              <a:t> las posibles ocupaciones en las que podría desempeñarse y los procesos de reconversión que </a:t>
            </a:r>
            <a:r>
              <a:rPr lang="es-CR" sz="1600" i="1" dirty="0"/>
              <a:t>efectivamente </a:t>
            </a:r>
            <a:r>
              <a:rPr lang="es-CR" sz="1600" dirty="0"/>
              <a:t>puede encarar</a:t>
            </a:r>
            <a:r>
              <a:rPr lang="es-CR" sz="1600" dirty="0" smtClean="0"/>
              <a:t>.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9773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603461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6" y="3544235"/>
            <a:ext cx="874527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Requisitos </a:t>
            </a:r>
            <a:r>
              <a:rPr lang="es-AR" sz="2200" b="1" i="1" dirty="0"/>
              <a:t>para desempeñarse en el </a:t>
            </a:r>
            <a:endParaRPr lang="es-AR" sz="2200" b="1" i="1" dirty="0" smtClean="0"/>
          </a:p>
          <a:p>
            <a:pPr lvl="0" algn="ctr"/>
            <a:r>
              <a:rPr lang="es-AR" sz="2200" b="1" i="1" dirty="0" smtClean="0"/>
              <a:t>servicio </a:t>
            </a:r>
            <a:r>
              <a:rPr lang="es-AR" sz="2200" b="1" i="1" dirty="0"/>
              <a:t>de </a:t>
            </a:r>
            <a:r>
              <a:rPr lang="es-AR" sz="2200" b="1" i="1" dirty="0" smtClean="0"/>
              <a:t>orientacion ocupacional</a:t>
            </a:r>
          </a:p>
          <a:p>
            <a:pPr lvl="0" algn="ctr"/>
            <a:r>
              <a:rPr lang="es-AR" sz="2200" b="1" i="1" dirty="0" smtClean="0"/>
              <a:t>Entrevista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Modelo de un Centro de empleo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04230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7" y="1603461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6" y="3375423"/>
            <a:ext cx="874527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Recursos necesarios para brindar el  </a:t>
            </a:r>
          </a:p>
          <a:p>
            <a:pPr lvl="0" algn="ctr"/>
            <a:r>
              <a:rPr lang="es-AR" sz="2200" b="1" i="1" dirty="0" smtClean="0"/>
              <a:t>servicio </a:t>
            </a:r>
            <a:r>
              <a:rPr lang="es-AR" sz="2200" b="1" i="1" dirty="0"/>
              <a:t>de </a:t>
            </a:r>
            <a:r>
              <a:rPr lang="es-AR" sz="2200" b="1" i="1" dirty="0" smtClean="0"/>
              <a:t>orientacion ocupacional</a:t>
            </a:r>
          </a:p>
          <a:p>
            <a:pPr lvl="0" algn="ctr"/>
            <a:r>
              <a:rPr lang="es-AR" sz="2200" b="1" i="1" dirty="0" smtClean="0"/>
              <a:t>Entrevista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Modelo de un Centro de empleo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97287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5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3431693"/>
            <a:ext cx="87452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Flujo del  servicio </a:t>
            </a:r>
            <a:r>
              <a:rPr lang="es-AR" sz="2200" b="1" i="1" dirty="0"/>
              <a:t>de </a:t>
            </a:r>
            <a:r>
              <a:rPr lang="es-AR" sz="2200" b="1" i="1" dirty="0" smtClean="0"/>
              <a:t>orientacion ocupacional</a:t>
            </a:r>
          </a:p>
          <a:p>
            <a:pPr lvl="0" algn="ctr"/>
            <a:r>
              <a:rPr lang="es-AR" sz="2000" b="1" i="1" dirty="0" smtClean="0"/>
              <a:t>Entrevista</a:t>
            </a:r>
            <a:endParaRPr lang="es-AR" sz="20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Modelo de un Centro de empleo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81252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91082" y="3248813"/>
            <a:ext cx="874527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Ejemplo de flujo personalizado </a:t>
            </a:r>
          </a:p>
          <a:p>
            <a:pPr lvl="0" algn="ctr"/>
            <a:r>
              <a:rPr lang="es-AR" sz="2200" b="1" i="1" dirty="0" smtClean="0"/>
              <a:t>del  servicio </a:t>
            </a:r>
            <a:r>
              <a:rPr lang="es-AR" sz="2200" b="1" i="1" dirty="0"/>
              <a:t>de </a:t>
            </a:r>
            <a:r>
              <a:rPr lang="es-AR" sz="2200" b="1" i="1" dirty="0" smtClean="0"/>
              <a:t>orientacion ocupacional </a:t>
            </a:r>
          </a:p>
          <a:p>
            <a:pPr lvl="0" algn="ctr"/>
            <a:r>
              <a:rPr lang="es-AR" sz="2200" b="1" i="1" dirty="0" smtClean="0"/>
              <a:t>Entrevista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Ficha para el trabajo en grupos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02274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27685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Objetivos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87829" y="2951920"/>
            <a:ext cx="795980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285750" lvl="0" indent="-285750">
              <a:buFont typeface="Wingdings" pitchFamily="2" charset="2"/>
              <a:buChar char="v"/>
            </a:pPr>
            <a:endParaRPr lang="es-AR" sz="2000" dirty="0" smtClean="0">
              <a:latin typeface="+mj-lt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Asimilar </a:t>
            </a:r>
            <a:r>
              <a:rPr lang="es-AR" sz="2000" dirty="0">
                <a:latin typeface="+mj-lt"/>
              </a:rPr>
              <a:t>la estructura del organigrama del Centro de empleo con descripción de roles y </a:t>
            </a:r>
            <a:r>
              <a:rPr lang="es-AR" sz="2000" dirty="0" smtClean="0">
                <a:latin typeface="+mj-lt"/>
              </a:rPr>
              <a:t>funciones</a:t>
            </a:r>
          </a:p>
          <a:p>
            <a:pPr lvl="0"/>
            <a:endParaRPr lang="it-IT" sz="2000" dirty="0">
              <a:solidFill>
                <a:schemeClr val="tx1"/>
              </a:solidFill>
              <a:latin typeface="+mj-lt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E</a:t>
            </a:r>
            <a:r>
              <a:rPr lang="es-AR" sz="2000" dirty="0" smtClean="0">
                <a:latin typeface="+mj-lt"/>
              </a:rPr>
              <a:t>xplicar </a:t>
            </a:r>
            <a:r>
              <a:rPr lang="es-AR" sz="2000" dirty="0">
                <a:latin typeface="+mj-lt"/>
              </a:rPr>
              <a:t>roles y funciones del equipo y de cada puesto en </a:t>
            </a:r>
            <a:r>
              <a:rPr lang="es-AR" sz="2000" dirty="0" smtClean="0">
                <a:latin typeface="+mj-lt"/>
              </a:rPr>
              <a:t>particular</a:t>
            </a:r>
          </a:p>
          <a:p>
            <a:pPr lvl="0"/>
            <a:endParaRPr lang="it-IT" sz="2000" dirty="0">
              <a:latin typeface="+mj-lt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R</a:t>
            </a:r>
            <a:r>
              <a:rPr lang="es-AR" sz="2000" dirty="0" smtClean="0">
                <a:latin typeface="+mj-lt"/>
              </a:rPr>
              <a:t>econocer </a:t>
            </a:r>
            <a:r>
              <a:rPr lang="es-AR" sz="2000" dirty="0">
                <a:latin typeface="+mj-lt"/>
              </a:rPr>
              <a:t>su correspondiente rol y función, como así también su posición dentro del equipo</a:t>
            </a:r>
            <a:endParaRPr lang="it-IT" sz="2000" dirty="0">
              <a:latin typeface="+mj-lt"/>
            </a:endParaRPr>
          </a:p>
          <a:p>
            <a:endParaRPr lang="es-CO" dirty="0"/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269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5" y="1448461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58763" y="2686106"/>
            <a:ext cx="874527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Los objetivos de una entrevista de orientacion ocupacional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Manual del participante</a:t>
            </a:r>
          </a:p>
          <a:p>
            <a:endParaRPr lang="es-ES" sz="1600" dirty="0"/>
          </a:p>
          <a:p>
            <a:pPr lvl="0"/>
            <a:r>
              <a:rPr lang="es-AR" sz="1600" dirty="0" smtClean="0"/>
              <a:t>-Identificar </a:t>
            </a:r>
            <a:r>
              <a:rPr lang="es-AR" sz="1600" dirty="0"/>
              <a:t>las necesidades, las expectativas y los objetivos del usuario. Escuchar al usuario</a:t>
            </a:r>
            <a:endParaRPr lang="es-ES" sz="1600" dirty="0"/>
          </a:p>
          <a:p>
            <a:pPr lvl="0"/>
            <a:r>
              <a:rPr lang="es-AR" sz="1600" dirty="0" smtClean="0"/>
              <a:t>-Verificar </a:t>
            </a:r>
            <a:r>
              <a:rPr lang="es-AR" sz="1600" dirty="0"/>
              <a:t>si el desarrollo de un recorrido de orientación es oportuno </a:t>
            </a:r>
            <a:endParaRPr lang="es-ES" sz="1600" dirty="0"/>
          </a:p>
          <a:p>
            <a:pPr lvl="0"/>
            <a:r>
              <a:rPr lang="es-AR" sz="1600" dirty="0" smtClean="0"/>
              <a:t>-Informar </a:t>
            </a:r>
            <a:r>
              <a:rPr lang="es-AR" sz="1600" dirty="0"/>
              <a:t>al candidato sobre las condiciones en que se desarrolla el recorrido de orientación</a:t>
            </a:r>
            <a:endParaRPr lang="es-ES" sz="1600" dirty="0"/>
          </a:p>
          <a:p>
            <a:pPr lvl="0"/>
            <a:r>
              <a:rPr lang="es-AR" sz="1600" dirty="0" smtClean="0"/>
              <a:t>-Informar </a:t>
            </a:r>
            <a:r>
              <a:rPr lang="es-AR" sz="1600" dirty="0"/>
              <a:t>sobre los métodos y las técnicas utilizadas, </a:t>
            </a:r>
            <a:endParaRPr lang="es-ES" sz="1600" dirty="0"/>
          </a:p>
          <a:p>
            <a:pPr lvl="0"/>
            <a:r>
              <a:rPr lang="es-AR" sz="1600" dirty="0" smtClean="0"/>
              <a:t>-Asegurase </a:t>
            </a:r>
            <a:r>
              <a:rPr lang="es-AR" sz="1600" dirty="0"/>
              <a:t>que el usuario está motivado y que se obliga voluntariamente,</a:t>
            </a:r>
            <a:endParaRPr lang="es-ES" sz="1600" dirty="0"/>
          </a:p>
          <a:p>
            <a:pPr lvl="0"/>
            <a:r>
              <a:rPr lang="es-AR" sz="1600" dirty="0" smtClean="0"/>
              <a:t>-Establecer </a:t>
            </a:r>
            <a:r>
              <a:rPr lang="es-AR" sz="1600" dirty="0"/>
              <a:t>un convenio con el usuario</a:t>
            </a:r>
            <a:endParaRPr lang="es-ES" sz="1600" dirty="0"/>
          </a:p>
          <a:p>
            <a:pPr lvl="0"/>
            <a:r>
              <a:rPr lang="es-AR" sz="1600" dirty="0" smtClean="0"/>
              <a:t>-Extender </a:t>
            </a:r>
            <a:r>
              <a:rPr lang="es-AR" sz="1600" dirty="0"/>
              <a:t>los primeros instrumentos de trabajo para el usuario y abastecer las explicaciones útiles</a:t>
            </a:r>
            <a:endParaRPr lang="es-ES" sz="1600" dirty="0"/>
          </a:p>
          <a:p>
            <a:pPr lvl="0"/>
            <a:r>
              <a:rPr lang="es-AR" sz="1600" dirty="0" smtClean="0"/>
              <a:t>-Decidir  </a:t>
            </a:r>
            <a:r>
              <a:rPr lang="es-AR" sz="1600" dirty="0"/>
              <a:t>el  plan de trabajo</a:t>
            </a:r>
            <a:endParaRPr lang="es-ES" sz="1600" dirty="0"/>
          </a:p>
          <a:p>
            <a:pPr lvl="0"/>
            <a:r>
              <a:rPr lang="es-AR" sz="1600" dirty="0" smtClean="0"/>
              <a:t>-Fijar </a:t>
            </a:r>
            <a:r>
              <a:rPr lang="es-AR" sz="1600" dirty="0"/>
              <a:t>las próximas </a:t>
            </a:r>
            <a:r>
              <a:rPr lang="es-AR" sz="1600" dirty="0" smtClean="0"/>
              <a:t>citas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32060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3276949"/>
            <a:ext cx="87452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Modelo de guía para analizar el grado de empleabilidad de una persona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Manual del participante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70243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43439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6" y="2032412"/>
            <a:ext cx="874527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El proyecto laboral. Introducción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Manual del participante</a:t>
            </a:r>
            <a:endParaRPr lang="es-AR" sz="1600" b="1" i="1" dirty="0"/>
          </a:p>
          <a:p>
            <a:pPr lvl="0"/>
            <a:r>
              <a:rPr lang="es-MX" b="1" dirty="0"/>
              <a:t>Etapa 1:  </a:t>
            </a:r>
            <a:endParaRPr lang="es-ES" dirty="0"/>
          </a:p>
          <a:p>
            <a:pPr lvl="1"/>
            <a:r>
              <a:rPr lang="es-MX" dirty="0"/>
              <a:t>Punto de Partida. Autodiagnóstico (reconocimiento de sí mismo/a): </a:t>
            </a:r>
            <a:endParaRPr lang="es-MX" dirty="0" smtClean="0"/>
          </a:p>
          <a:p>
            <a:pPr lvl="1"/>
            <a:r>
              <a:rPr lang="es-MX" dirty="0"/>
              <a:t> </a:t>
            </a:r>
            <a:r>
              <a:rPr lang="es-MX" dirty="0" smtClean="0"/>
              <a:t>           expectativas</a:t>
            </a:r>
            <a:r>
              <a:rPr lang="es-MX" dirty="0"/>
              <a:t>, saberes, habilidades, debilidades, experiencias.</a:t>
            </a:r>
            <a:endParaRPr lang="es-ES" dirty="0"/>
          </a:p>
          <a:p>
            <a:pPr lvl="1"/>
            <a:r>
              <a:rPr lang="es-MX" dirty="0"/>
              <a:t>Análisis del contexto (reconocimiento de las necesidades del mercado y de oportunidades para actividades productivas): Definición de perfiles </a:t>
            </a:r>
            <a:r>
              <a:rPr lang="es-MX" dirty="0" smtClean="0"/>
              <a:t>requeridos</a:t>
            </a:r>
            <a:endParaRPr lang="es-ES" dirty="0"/>
          </a:p>
          <a:p>
            <a:pPr lvl="0"/>
            <a:r>
              <a:rPr lang="es-MX" b="1" dirty="0"/>
              <a:t>Etapa 2: </a:t>
            </a:r>
            <a:endParaRPr lang="es-ES" dirty="0"/>
          </a:p>
          <a:p>
            <a:pPr lvl="1"/>
            <a:r>
              <a:rPr lang="es-MX" dirty="0"/>
              <a:t>Definición de metas (objetivos a lograr): corto, mediano y largo plazo</a:t>
            </a:r>
            <a:endParaRPr lang="es-ES" dirty="0"/>
          </a:p>
          <a:p>
            <a:pPr lvl="0"/>
            <a:r>
              <a:rPr lang="es-MX" b="1" dirty="0"/>
              <a:t>Etapa 3:</a:t>
            </a:r>
            <a:endParaRPr lang="es-ES" dirty="0"/>
          </a:p>
          <a:p>
            <a:pPr lvl="1"/>
            <a:r>
              <a:rPr lang="es-MX" dirty="0"/>
              <a:t>Definición de actividades (caminos posibles): prioridades, tiempos, recursos, organización familiar, oportunidades, riesgos</a:t>
            </a:r>
            <a:endParaRPr lang="es-ES" dirty="0"/>
          </a:p>
          <a:p>
            <a:pPr lvl="0"/>
            <a:r>
              <a:rPr lang="es-MX" b="1" dirty="0"/>
              <a:t>Etapa 4:</a:t>
            </a:r>
            <a:endParaRPr lang="es-ES" dirty="0"/>
          </a:p>
          <a:p>
            <a:pPr lvl="1"/>
            <a:r>
              <a:rPr lang="es-MX" dirty="0" smtClean="0"/>
              <a:t>Seguimiento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762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32096" y="1448461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94107" y="3131306"/>
            <a:ext cx="874527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lvl="0" algn="ctr"/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Gestionando el trayecto ocupacional</a:t>
            </a:r>
          </a:p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El punto de partida eres tu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Manual del participante</a:t>
            </a:r>
            <a:endParaRPr lang="es-ES" sz="1600" dirty="0"/>
          </a:p>
          <a:p>
            <a:endParaRPr lang="es-ES" sz="1600" dirty="0"/>
          </a:p>
          <a:p>
            <a:endParaRPr lang="es-ES" sz="1600" dirty="0"/>
          </a:p>
          <a:p>
            <a:endParaRPr lang="es-ES" sz="1600" dirty="0"/>
          </a:p>
          <a:p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02083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462528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M3: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94106" y="1754915"/>
            <a:ext cx="874527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lvl="0" algn="ctr"/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Algunos aspectos a tomar en cuenta en la </a:t>
            </a:r>
          </a:p>
          <a:p>
            <a:pPr lvl="0" algn="ctr"/>
            <a:r>
              <a:rPr lang="es-AR" sz="2200" b="1" i="1" dirty="0" smtClean="0"/>
              <a:t>búsqueda de empleo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Manual del participante</a:t>
            </a:r>
          </a:p>
          <a:p>
            <a:pPr lvl="0" algn="ctr"/>
            <a:endParaRPr lang="es-AR" sz="1600" b="1" i="1" dirty="0"/>
          </a:p>
          <a:p>
            <a:pPr algn="ctr"/>
            <a:r>
              <a:rPr lang="es-ES" sz="1600" b="1" dirty="0"/>
              <a:t>  Conocerme</a:t>
            </a:r>
            <a:endParaRPr lang="es-ES" sz="1600" dirty="0"/>
          </a:p>
          <a:p>
            <a:pPr algn="ctr"/>
            <a:r>
              <a:rPr lang="es-ES" sz="1600" i="1" dirty="0"/>
              <a:t>Deseos, cualidades, logros, habilidades, conocimientos, experiencias, destrezas…  </a:t>
            </a:r>
            <a:endParaRPr lang="es-ES" sz="1600" i="1" dirty="0" smtClean="0"/>
          </a:p>
          <a:p>
            <a:pPr algn="ctr"/>
            <a:r>
              <a:rPr lang="es-ES" sz="1600" i="1" dirty="0" smtClean="0"/>
              <a:t>Fortalezas </a:t>
            </a:r>
            <a:r>
              <a:rPr lang="es-ES" sz="1600" i="1" dirty="0"/>
              <a:t>y Debilidades</a:t>
            </a:r>
            <a:endParaRPr lang="es-ES" sz="1600" dirty="0"/>
          </a:p>
          <a:p>
            <a:r>
              <a:rPr lang="es-ES" sz="1600" b="1" dirty="0" smtClean="0"/>
              <a:t>                                                        Conocer </a:t>
            </a:r>
            <a:r>
              <a:rPr lang="es-ES" sz="1600" b="1" dirty="0"/>
              <a:t>la demanda</a:t>
            </a:r>
            <a:endParaRPr lang="es-ES" sz="1600" dirty="0"/>
          </a:p>
          <a:p>
            <a:pPr algn="ctr"/>
            <a:r>
              <a:rPr lang="es-ES" sz="1600" i="1" dirty="0"/>
              <a:t>Puestos de trabajo disponibles y las posibles oportunidades </a:t>
            </a:r>
            <a:r>
              <a:rPr lang="es-ES" sz="1600" i="1" dirty="0" smtClean="0"/>
              <a:t>laborales</a:t>
            </a:r>
            <a:r>
              <a:rPr lang="es-ES" sz="1600" b="1" dirty="0" smtClean="0"/>
              <a:t>                                                              </a:t>
            </a:r>
            <a:endParaRPr lang="es-ES" sz="1600" dirty="0"/>
          </a:p>
          <a:p>
            <a:pPr algn="ctr"/>
            <a:r>
              <a:rPr lang="es-ES" sz="1600" b="1" dirty="0"/>
              <a:t>Posicionarme frente a la demanda</a:t>
            </a:r>
            <a:endParaRPr lang="es-ES" sz="1600" dirty="0"/>
          </a:p>
          <a:p>
            <a:pPr algn="ctr"/>
            <a:r>
              <a:rPr lang="es-ES" sz="1600" i="1" dirty="0"/>
              <a:t>¿Qué  tengo / qué me falta para el empleo deseado?</a:t>
            </a:r>
            <a:endParaRPr lang="es-ES" sz="1600" dirty="0"/>
          </a:p>
          <a:p>
            <a:pPr algn="ctr"/>
            <a:r>
              <a:rPr lang="es-ES" sz="1600" b="1" dirty="0"/>
              <a:t>Relacionarme con la demanda </a:t>
            </a:r>
            <a:endParaRPr lang="es-ES" sz="1600" dirty="0"/>
          </a:p>
          <a:p>
            <a:pPr algn="ctr"/>
            <a:r>
              <a:rPr lang="es-ES" sz="1600" i="1" dirty="0"/>
              <a:t>Herramientas, estrategias, plan de acción, redes de apoyo, entrevistas, etc.</a:t>
            </a:r>
            <a:endParaRPr lang="es-ES" sz="1600" dirty="0"/>
          </a:p>
          <a:p>
            <a:pPr algn="ctr"/>
            <a:r>
              <a:rPr lang="es-ES" sz="1600" b="1" dirty="0"/>
              <a:t>Saber negociar</a:t>
            </a:r>
            <a:endParaRPr lang="es-ES" sz="1600" dirty="0"/>
          </a:p>
          <a:p>
            <a:pPr algn="ctr"/>
            <a:r>
              <a:rPr lang="es-ES" sz="1600" i="1" dirty="0"/>
              <a:t>Las condiciones de trabajo están reguladas por derechos de las partes.</a:t>
            </a:r>
            <a:endParaRPr lang="es-ES" sz="1600" dirty="0"/>
          </a:p>
          <a:p>
            <a:pPr algn="ctr"/>
            <a:endParaRPr lang="es-AR" sz="1600" b="1" i="1" dirty="0"/>
          </a:p>
        </p:txBody>
      </p:sp>
    </p:spTree>
    <p:extLst>
      <p:ext uri="{BB962C8B-B14F-4D97-AF65-F5344CB8AC3E}">
        <p14:creationId xmlns:p14="http://schemas.microsoft.com/office/powerpoint/2010/main" val="16871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462784"/>
            <a:ext cx="1941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7F7F7F"/>
                </a:solidFill>
              </a:rPr>
              <a:t>Módulo </a:t>
            </a:r>
            <a:r>
              <a:rPr lang="es-ES" sz="3200" b="1" dirty="0" smtClean="0">
                <a:solidFill>
                  <a:srgbClr val="7F7F7F"/>
                </a:solidFill>
              </a:rPr>
              <a:t>4: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87829" y="3289831"/>
            <a:ext cx="79598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b="1" dirty="0" smtClean="0"/>
              <a:t>Servicio de orientacion ocupacional</a:t>
            </a:r>
          </a:p>
          <a:p>
            <a:pPr algn="ctr"/>
            <a:r>
              <a:rPr lang="es-AR" sz="3200" b="1" dirty="0" smtClean="0"/>
              <a:t>Talleres</a:t>
            </a: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794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06101"/>
            <a:ext cx="27685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M4: Objetivos 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368145" y="3199409"/>
            <a:ext cx="834250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>
              <a:buFont typeface="Wingdings" pitchFamily="2" charset="2"/>
              <a:buChar char="v"/>
            </a:pPr>
            <a:r>
              <a:rPr lang="es-AR" sz="2400" dirty="0" smtClean="0"/>
              <a:t>Adquirir </a:t>
            </a:r>
            <a:r>
              <a:rPr lang="es-AR" sz="2400" dirty="0"/>
              <a:t>los contenidos y la metodología para coordinar talleres de orientación </a:t>
            </a:r>
            <a:r>
              <a:rPr lang="es-AR" sz="2400" dirty="0" smtClean="0"/>
              <a:t>ocupacional  </a:t>
            </a:r>
            <a:endParaRPr lang="it-IT" sz="2400" dirty="0"/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400" dirty="0"/>
              <a:t>I</a:t>
            </a:r>
            <a:r>
              <a:rPr lang="es-AR" sz="2400" dirty="0" smtClean="0"/>
              <a:t>dentificar </a:t>
            </a:r>
            <a:r>
              <a:rPr lang="es-AR" sz="2400" dirty="0"/>
              <a:t>los puntos clave de la gestión de los talleres de orientación </a:t>
            </a:r>
            <a:r>
              <a:rPr lang="es-AR" sz="2400" dirty="0" smtClean="0"/>
              <a:t>ocupacional  </a:t>
            </a:r>
            <a:endParaRPr lang="it-IT" sz="2400" dirty="0"/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400" dirty="0" smtClean="0"/>
              <a:t>Adquirir </a:t>
            </a:r>
            <a:r>
              <a:rPr lang="es-AR" sz="2400" dirty="0"/>
              <a:t>destrezas para el manejo de las herramientas que harán posible el desarrollo de los talleres de orientación </a:t>
            </a:r>
            <a:r>
              <a:rPr lang="es-AR" sz="2400" dirty="0" smtClean="0"/>
              <a:t>ocupacional. </a:t>
            </a:r>
            <a:endParaRPr lang="it-IT" sz="2400" dirty="0"/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301114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395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32096" y="1401015"/>
            <a:ext cx="3524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M4: Ejes Temáticos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332096" y="2658117"/>
            <a:ext cx="88097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endParaRPr lang="es-AR" sz="2000" dirty="0" smtClean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El </a:t>
            </a:r>
            <a:r>
              <a:rPr lang="es-AR" sz="2000" dirty="0">
                <a:latin typeface="+mj-lt"/>
              </a:rPr>
              <a:t>Servicio de orientación ocupacional. Segundo nivel. </a:t>
            </a:r>
            <a:r>
              <a:rPr lang="es-AR" sz="2000" dirty="0" smtClean="0">
                <a:latin typeface="+mj-lt"/>
              </a:rPr>
              <a:t>Flujo</a:t>
            </a:r>
            <a:endParaRPr lang="es-ES" sz="20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Análisis de procesos en el Servicio de orientación ocupacional. </a:t>
            </a:r>
            <a:endParaRPr lang="es-ES" sz="20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Carga en la plataforma de los realizado en cada etapa del </a:t>
            </a:r>
            <a:r>
              <a:rPr lang="es-AR" sz="2000" dirty="0" smtClean="0">
                <a:latin typeface="+mj-lt"/>
              </a:rPr>
              <a:t>proceso</a:t>
            </a:r>
            <a:endParaRPr lang="es-ES" sz="20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Requisitos para desempeñarse como orientadores </a:t>
            </a:r>
            <a:r>
              <a:rPr lang="es-AR" sz="2000" dirty="0" smtClean="0">
                <a:latin typeface="+mj-lt"/>
              </a:rPr>
              <a:t>ocupacionales</a:t>
            </a:r>
            <a:endParaRPr lang="es-ES" sz="20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Recursos necesarios para desempeñar la </a:t>
            </a:r>
            <a:r>
              <a:rPr lang="es-AR" sz="2000" dirty="0" smtClean="0">
                <a:latin typeface="+mj-lt"/>
              </a:rPr>
              <a:t>función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Aspectos de la metodología de trabajo en talleres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Los talleres del Servicio de orientación ocupacional.</a:t>
            </a:r>
          </a:p>
          <a:p>
            <a:endParaRPr lang="es-AR" sz="2000" dirty="0">
              <a:latin typeface="+mj-lt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388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32096" y="1401015"/>
            <a:ext cx="3524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M4: Ejes Temáticos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93252" y="1721684"/>
            <a:ext cx="8809743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endParaRPr lang="es-ES" sz="22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200" b="1" dirty="0">
                <a:latin typeface="+mj-lt"/>
              </a:rPr>
              <a:t>Taller de </a:t>
            </a:r>
            <a:r>
              <a:rPr lang="es-AR" sz="2200" b="1" dirty="0" smtClean="0">
                <a:latin typeface="+mj-lt"/>
              </a:rPr>
              <a:t>Motivación laboral: </a:t>
            </a:r>
            <a:endParaRPr lang="es-AR" sz="2200" dirty="0" smtClean="0">
              <a:latin typeface="+mj-lt"/>
            </a:endParaRPr>
          </a:p>
          <a:p>
            <a:r>
              <a:rPr lang="es-AR" sz="2000" dirty="0" smtClean="0">
                <a:latin typeface="+mj-lt"/>
              </a:rPr>
              <a:t>-    Breve reflexión :  Entorno laboral.      </a:t>
            </a:r>
          </a:p>
          <a:p>
            <a:pPr marL="342900" indent="-342900">
              <a:buFontTx/>
              <a:buChar char="-"/>
            </a:pPr>
            <a:r>
              <a:rPr lang="es-AR" sz="2000" dirty="0" smtClean="0">
                <a:latin typeface="+mj-lt"/>
              </a:rPr>
              <a:t>Reconocimiento </a:t>
            </a:r>
            <a:r>
              <a:rPr lang="es-AR" sz="2000" dirty="0">
                <a:latin typeface="+mj-lt"/>
              </a:rPr>
              <a:t>de competencias. Fortalezas y </a:t>
            </a:r>
            <a:r>
              <a:rPr lang="es-AR" sz="2000" dirty="0" smtClean="0">
                <a:latin typeface="+mj-lt"/>
              </a:rPr>
              <a:t>debilidades.</a:t>
            </a:r>
          </a:p>
          <a:p>
            <a:endParaRPr lang="es-AR" sz="2000" dirty="0" smtClean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200" b="1" dirty="0">
                <a:latin typeface="+mn-lt"/>
              </a:rPr>
              <a:t>Taller de Animación laboral. </a:t>
            </a:r>
            <a:endParaRPr lang="es-AR" sz="2000" dirty="0"/>
          </a:p>
          <a:p>
            <a:r>
              <a:rPr lang="es-AR" sz="2000" dirty="0" smtClean="0">
                <a:latin typeface="+mn-lt"/>
              </a:rPr>
              <a:t>-    Técnicas </a:t>
            </a:r>
            <a:r>
              <a:rPr lang="es-AR" sz="2000" dirty="0">
                <a:latin typeface="+mn-lt"/>
              </a:rPr>
              <a:t>para la búsqueda de empleo</a:t>
            </a:r>
            <a:endParaRPr lang="es-ES" sz="2000" dirty="0">
              <a:latin typeface="+mn-lt"/>
            </a:endParaRPr>
          </a:p>
          <a:p>
            <a:r>
              <a:rPr lang="es-AR" sz="2000" dirty="0" smtClean="0">
                <a:latin typeface="+mn-lt"/>
              </a:rPr>
              <a:t>-    Herramientas </a:t>
            </a:r>
            <a:r>
              <a:rPr lang="es-AR" sz="2000" dirty="0">
                <a:latin typeface="+mn-lt"/>
              </a:rPr>
              <a:t>para la búsqueda. Plan de acción.</a:t>
            </a:r>
          </a:p>
          <a:p>
            <a:endParaRPr lang="es-ES" sz="2000" dirty="0"/>
          </a:p>
          <a:p>
            <a:pPr marL="342900" indent="-342900">
              <a:buFont typeface="Wingdings" pitchFamily="2" charset="2"/>
              <a:buChar char="v"/>
            </a:pPr>
            <a:r>
              <a:rPr lang="es-AR" sz="2000" b="1" dirty="0"/>
              <a:t>Taller de Autoempleo. </a:t>
            </a:r>
          </a:p>
          <a:p>
            <a:r>
              <a:rPr lang="es-AR" sz="2000" dirty="0" smtClean="0">
                <a:latin typeface="+mn-lt"/>
              </a:rPr>
              <a:t>-    El </a:t>
            </a:r>
            <a:r>
              <a:rPr lang="es-AR" sz="2000" dirty="0">
                <a:latin typeface="+mn-lt"/>
              </a:rPr>
              <a:t>trabajo independiente. </a:t>
            </a:r>
            <a:endParaRPr lang="es-ES" sz="2000" dirty="0">
              <a:latin typeface="+mn-lt"/>
            </a:endParaRPr>
          </a:p>
          <a:p>
            <a:r>
              <a:rPr lang="es-AR" sz="2000" dirty="0" smtClean="0">
                <a:latin typeface="+mn-lt"/>
              </a:rPr>
              <a:t>-    Características </a:t>
            </a:r>
            <a:r>
              <a:rPr lang="es-AR" sz="2000" dirty="0">
                <a:latin typeface="+mn-lt"/>
              </a:rPr>
              <a:t>y Modalidades. </a:t>
            </a:r>
            <a:endParaRPr lang="es-ES" sz="2000" dirty="0">
              <a:latin typeface="+mn-lt"/>
            </a:endParaRPr>
          </a:p>
          <a:p>
            <a:r>
              <a:rPr lang="es-AR" sz="2000" dirty="0" smtClean="0">
                <a:latin typeface="+mn-lt"/>
              </a:rPr>
              <a:t>-    Funciones </a:t>
            </a:r>
            <a:r>
              <a:rPr lang="es-AR" sz="2000" dirty="0">
                <a:latin typeface="+mn-lt"/>
              </a:rPr>
              <a:t>a desarrollar como trabajador independiente</a:t>
            </a:r>
            <a:endParaRPr lang="es-ES" sz="2000" dirty="0">
              <a:latin typeface="+mn-lt"/>
            </a:endParaRPr>
          </a:p>
          <a:p>
            <a:r>
              <a:rPr lang="es-MX" sz="2000" dirty="0" smtClean="0">
                <a:latin typeface="+mn-lt"/>
              </a:rPr>
              <a:t>-    Perfil </a:t>
            </a:r>
            <a:r>
              <a:rPr lang="es-MX" sz="2000" dirty="0">
                <a:latin typeface="+mn-lt"/>
              </a:rPr>
              <a:t>del </a:t>
            </a:r>
            <a:r>
              <a:rPr lang="es-MX" sz="2000" dirty="0" smtClean="0">
                <a:latin typeface="+mn-lt"/>
              </a:rPr>
              <a:t>emprendedor</a:t>
            </a:r>
            <a:endParaRPr lang="es-ES" sz="2000" dirty="0">
              <a:latin typeface="+mn-lt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714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M4: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endParaRPr lang="es-AR" sz="2200" b="1" i="1" dirty="0"/>
          </a:p>
          <a:p>
            <a:pPr lvl="0" algn="ctr"/>
            <a:r>
              <a:rPr lang="es-AR" sz="2200" b="1" i="1" dirty="0" smtClean="0"/>
              <a:t> 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25488" y="3576047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El servicio de orientacion ocupacional. Segundo nivel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Manual del participante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65093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85857" y="1603461"/>
            <a:ext cx="3524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Ejes Temáticos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332096" y="2435100"/>
            <a:ext cx="879567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endParaRPr lang="es-AR" sz="2200" dirty="0" smtClean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200" dirty="0" smtClean="0">
                <a:latin typeface="+mj-lt"/>
              </a:rPr>
              <a:t>Misión </a:t>
            </a:r>
            <a:r>
              <a:rPr lang="es-AR" sz="2200" dirty="0">
                <a:latin typeface="+mj-lt"/>
              </a:rPr>
              <a:t>de un Centro de empleo</a:t>
            </a:r>
            <a:r>
              <a:rPr lang="es-AR" sz="2200" dirty="0" smtClean="0">
                <a:latin typeface="+mj-lt"/>
              </a:rPr>
              <a:t>.</a:t>
            </a:r>
            <a:endParaRPr lang="es-ES" sz="2200" dirty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200" dirty="0">
                <a:latin typeface="+mj-lt"/>
              </a:rPr>
              <a:t>Servicios de un Centro de empleo. F</a:t>
            </a:r>
            <a:r>
              <a:rPr lang="es-AR" sz="2200" dirty="0" smtClean="0">
                <a:latin typeface="+mj-lt"/>
              </a:rPr>
              <a:t>uncionamiento</a:t>
            </a:r>
            <a:r>
              <a:rPr lang="es-AR" sz="2200" dirty="0">
                <a:latin typeface="+mj-lt"/>
              </a:rPr>
              <a:t>. </a:t>
            </a:r>
            <a:r>
              <a:rPr lang="es-AR" sz="2200" dirty="0" smtClean="0">
                <a:latin typeface="+mj-lt"/>
              </a:rPr>
              <a:t>Flujos</a:t>
            </a:r>
            <a:endParaRPr lang="es-ES" sz="2200" dirty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200" dirty="0">
                <a:latin typeface="+mj-lt"/>
              </a:rPr>
              <a:t>Usuarios que atiende un Centro de </a:t>
            </a:r>
            <a:r>
              <a:rPr lang="es-AR" sz="2200" dirty="0" smtClean="0">
                <a:latin typeface="+mj-lt"/>
              </a:rPr>
              <a:t>empleo</a:t>
            </a:r>
            <a:endParaRPr lang="es-ES" sz="2200" dirty="0">
              <a:latin typeface="+mj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200" dirty="0">
                <a:latin typeface="+mj-lt"/>
              </a:rPr>
              <a:t>Organización interna de las áreas de un Centro de </a:t>
            </a:r>
            <a:r>
              <a:rPr lang="es-AR" sz="2200" dirty="0" smtClean="0">
                <a:latin typeface="+mj-lt"/>
              </a:rPr>
              <a:t>empleo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s-AR" sz="2200" dirty="0">
                <a:latin typeface="+mn-lt"/>
              </a:rPr>
              <a:t>Espacio físico, mobiliario y equipamiento requerido en cada </a:t>
            </a:r>
            <a:r>
              <a:rPr lang="es-AR" sz="2200" dirty="0" smtClean="0">
                <a:latin typeface="+mn-lt"/>
              </a:rPr>
              <a:t>área</a:t>
            </a:r>
            <a:endParaRPr lang="es-ES" sz="22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200" dirty="0">
                <a:latin typeface="+mn-lt"/>
              </a:rPr>
              <a:t>Puntos clave a tener en cuenta en cada puesto de </a:t>
            </a:r>
            <a:r>
              <a:rPr lang="es-AR" sz="2200" dirty="0" smtClean="0">
                <a:latin typeface="+mn-lt"/>
              </a:rPr>
              <a:t>trabajo</a:t>
            </a:r>
            <a:endParaRPr lang="es-ES" sz="22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200" dirty="0">
                <a:latin typeface="+mn-lt"/>
              </a:rPr>
              <a:t>Croquis de un Centro de empleo. </a:t>
            </a:r>
            <a:r>
              <a:rPr lang="es-AR" sz="2200" dirty="0" smtClean="0">
                <a:latin typeface="+mn-lt"/>
              </a:rPr>
              <a:t>Alternativas</a:t>
            </a:r>
            <a:endParaRPr lang="es-ES" sz="22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200" dirty="0">
                <a:latin typeface="+mn-lt"/>
              </a:rPr>
              <a:t>Integración del equipo técnico de un Centro de </a:t>
            </a:r>
            <a:r>
              <a:rPr lang="es-AR" sz="2200" dirty="0" smtClean="0">
                <a:latin typeface="+mn-lt"/>
              </a:rPr>
              <a:t>empleo</a:t>
            </a:r>
            <a:endParaRPr lang="es-ES" sz="2200" dirty="0">
              <a:latin typeface="+mn-lt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s-AR" sz="2200" dirty="0">
                <a:latin typeface="+mn-lt"/>
              </a:rPr>
              <a:t>Puestos de trabajo. Tareas. Conocimientos y habilidades</a:t>
            </a:r>
            <a:r>
              <a:rPr lang="es-AR" sz="2200" dirty="0" smtClean="0">
                <a:latin typeface="+mn-lt"/>
              </a:rPr>
              <a:t>.</a:t>
            </a:r>
            <a:endParaRPr lang="es-ES" sz="2200" dirty="0">
              <a:latin typeface="+mn-lt"/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es-AR" sz="2200" dirty="0">
                <a:latin typeface="+mn-lt"/>
              </a:rPr>
              <a:t>La importancia del trabajo en equipo</a:t>
            </a:r>
            <a:r>
              <a:rPr lang="es-AR" sz="2200" dirty="0" smtClean="0">
                <a:latin typeface="+mn-lt"/>
              </a:rPr>
              <a:t>.</a:t>
            </a:r>
            <a:endParaRPr lang="es-ES" sz="2200" dirty="0">
              <a:latin typeface="+mn-lt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217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M4: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endParaRPr lang="es-AR" sz="2200" b="1" i="1" dirty="0"/>
          </a:p>
          <a:p>
            <a:pPr lvl="0" algn="ctr"/>
            <a:r>
              <a:rPr lang="es-AR" sz="2200" b="1" i="1" dirty="0" smtClean="0"/>
              <a:t> 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19217" y="3632318"/>
            <a:ext cx="87452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Recursos necesarios para brindar el servicio</a:t>
            </a:r>
          </a:p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Requisitos para desempeñarse como tallerista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Modelo de Centro de empleo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22522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M4: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endParaRPr lang="es-AR" sz="2200" b="1" i="1" dirty="0"/>
          </a:p>
          <a:p>
            <a:pPr lvl="0" algn="ctr"/>
            <a:r>
              <a:rPr lang="es-AR" sz="2200" b="1" i="1" dirty="0" smtClean="0"/>
              <a:t> 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19217" y="3590115"/>
            <a:ext cx="874527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Análisis de procesos en el </a:t>
            </a:r>
          </a:p>
          <a:p>
            <a:pPr lvl="0" algn="ctr"/>
            <a:r>
              <a:rPr lang="es-AR" sz="2200" b="1" i="1" dirty="0" smtClean="0"/>
              <a:t>Servicio de orientacion ocupacional</a:t>
            </a:r>
          </a:p>
          <a:p>
            <a:pPr lvl="0" algn="ctr"/>
            <a:r>
              <a:rPr lang="es-AR" sz="2200" b="1" i="1" dirty="0"/>
              <a:t>y</a:t>
            </a:r>
            <a:r>
              <a:rPr lang="es-AR" sz="2200" b="1" i="1" dirty="0" smtClean="0"/>
              <a:t> sus anexos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Manual del particìpante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58300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334226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M4: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endParaRPr lang="es-AR" sz="2200" b="1" i="1" dirty="0"/>
          </a:p>
          <a:p>
            <a:pPr lvl="0" algn="ctr"/>
            <a:r>
              <a:rPr lang="es-AR" sz="2200" b="1" i="1" dirty="0" smtClean="0"/>
              <a:t> 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25488" y="2005890"/>
            <a:ext cx="874527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Algunos aspectos a tener en cuenta en la </a:t>
            </a:r>
          </a:p>
          <a:p>
            <a:pPr lvl="0" algn="ctr"/>
            <a:r>
              <a:rPr lang="es-AR" sz="2200" b="1" i="1" dirty="0" smtClean="0"/>
              <a:t>metodología de trabajo en talleres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Manual del particìpante</a:t>
            </a:r>
          </a:p>
          <a:p>
            <a:pPr lvl="0" algn="ctr"/>
            <a:endParaRPr lang="es-AR" sz="1600" b="1" i="1" dirty="0" smtClean="0"/>
          </a:p>
          <a:p>
            <a:pPr algn="ctr"/>
            <a:r>
              <a:rPr lang="it-IT" sz="1600" b="1" dirty="0"/>
              <a:t>¿Qué significa trabajar bajo la modalidad de taller?</a:t>
            </a:r>
            <a:endParaRPr lang="es-ES" sz="1600" dirty="0"/>
          </a:p>
          <a:p>
            <a:pPr algn="ctr"/>
            <a:r>
              <a:rPr lang="es-ES" sz="1600" b="1" dirty="0"/>
              <a:t>¿Qué se entiende por educación centrada en competencia?</a:t>
            </a:r>
            <a:endParaRPr lang="es-ES" sz="1600" dirty="0"/>
          </a:p>
          <a:p>
            <a:pPr algn="ctr"/>
            <a:r>
              <a:rPr lang="it-IT" sz="1600" b="1" dirty="0"/>
              <a:t>¿Qué es un capacitador (facilitador) y que hace?</a:t>
            </a:r>
            <a:endParaRPr lang="es-ES" sz="1600" dirty="0"/>
          </a:p>
          <a:p>
            <a:pPr algn="ctr"/>
            <a:r>
              <a:rPr lang="it-IT" sz="1600" b="1" dirty="0"/>
              <a:t>¿Como puede autoevaluarse un capacitador en su rol?</a:t>
            </a:r>
            <a:endParaRPr lang="es-ES" sz="1600" dirty="0"/>
          </a:p>
          <a:p>
            <a:pPr algn="ctr"/>
            <a:r>
              <a:rPr lang="it-IT" sz="1600" b="1" dirty="0"/>
              <a:t>¿Qué tiene que tener especialmente en cuenta un </a:t>
            </a:r>
            <a:r>
              <a:rPr lang="it-IT" sz="1600" b="1" dirty="0" smtClean="0"/>
              <a:t>capacitador</a:t>
            </a:r>
          </a:p>
          <a:p>
            <a:pPr algn="ctr"/>
            <a:r>
              <a:rPr lang="it-IT" sz="1600" b="1" dirty="0" smtClean="0"/>
              <a:t> </a:t>
            </a:r>
            <a:r>
              <a:rPr lang="it-IT" sz="1600" b="1" dirty="0"/>
              <a:t>de talleres de orientacion laboral?</a:t>
            </a:r>
            <a:endParaRPr lang="es-ES" sz="1600" dirty="0"/>
          </a:p>
          <a:p>
            <a:pPr algn="ctr"/>
            <a:r>
              <a:rPr lang="it-IT" sz="1600" b="1" dirty="0"/>
              <a:t> ¿Qué es un portafolio de herramientas?</a:t>
            </a:r>
            <a:endParaRPr lang="es-ES" sz="1600" dirty="0"/>
          </a:p>
          <a:p>
            <a:pPr algn="ctr"/>
            <a:r>
              <a:rPr lang="it-IT" sz="1600" b="1" dirty="0"/>
              <a:t>¿Qué se debiera acordar con los participantes antes de comenzar un taller?</a:t>
            </a:r>
            <a:endParaRPr lang="es-ES" sz="1600" dirty="0"/>
          </a:p>
          <a:p>
            <a:pPr algn="ctr"/>
            <a:r>
              <a:rPr lang="it-IT" sz="1600" b="1" i="1" dirty="0"/>
              <a:t>“Marcando la cancha”</a:t>
            </a:r>
            <a:endParaRPr lang="es-ES" sz="1600" dirty="0"/>
          </a:p>
          <a:p>
            <a:pPr algn="ctr"/>
            <a:endParaRPr lang="es-ES" sz="1600" dirty="0"/>
          </a:p>
          <a:p>
            <a:pPr lvl="0" algn="ctr"/>
            <a:endParaRPr lang="es-AR" sz="1600" b="1" i="1" dirty="0"/>
          </a:p>
          <a:p>
            <a:pPr lvl="0" algn="ctr"/>
            <a:endParaRPr lang="es-AR" sz="1600" b="1" i="1" dirty="0" smtClean="0"/>
          </a:p>
          <a:p>
            <a:pPr lvl="0" algn="ctr"/>
            <a:endParaRPr lang="es-AR" sz="1600" b="1" i="1" dirty="0"/>
          </a:p>
          <a:p>
            <a:pPr lvl="0" algn="ctr"/>
            <a:endParaRPr lang="es-AR" sz="1600" b="1" i="1" dirty="0" smtClean="0"/>
          </a:p>
          <a:p>
            <a:pPr lvl="0" algn="ctr"/>
            <a:endParaRPr lang="es-AR" sz="1600" b="1" i="1" dirty="0"/>
          </a:p>
          <a:p>
            <a:pPr lvl="0" algn="ctr"/>
            <a:endParaRPr lang="es-AR" sz="1600" b="1" i="1" dirty="0" smtClean="0"/>
          </a:p>
          <a:p>
            <a:pPr lvl="0" algn="ctr"/>
            <a:endParaRPr lang="es-AR" sz="1600" b="1" i="1" dirty="0"/>
          </a:p>
          <a:p>
            <a:pPr lvl="0" algn="ctr"/>
            <a:endParaRPr lang="es-AR" sz="1600" b="1" i="1" dirty="0" smtClean="0"/>
          </a:p>
          <a:p>
            <a:pPr lvl="0" algn="ctr"/>
            <a:endParaRPr lang="es-AR" sz="1600" b="1" i="1" dirty="0"/>
          </a:p>
          <a:p>
            <a:pPr lvl="0" algn="ctr"/>
            <a:endParaRPr lang="es-AR" sz="1600" b="1" i="1" dirty="0" smtClean="0"/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24453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M4: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endParaRPr lang="es-AR" sz="2200" b="1" i="1" dirty="0"/>
          </a:p>
          <a:p>
            <a:pPr lvl="0" algn="ctr"/>
            <a:r>
              <a:rPr lang="es-AR" sz="2200" b="1" i="1" dirty="0" smtClean="0"/>
              <a:t> 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25488" y="3421662"/>
            <a:ext cx="87452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Los talleres del Servicio de </a:t>
            </a:r>
            <a:r>
              <a:rPr lang="es-AR" sz="2200" b="1" i="1" dirty="0"/>
              <a:t>o</a:t>
            </a:r>
            <a:r>
              <a:rPr lang="es-AR" sz="2200" b="1" i="1" dirty="0" smtClean="0"/>
              <a:t>rientacion ocupacional. Presentación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Manual del particìpante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39361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M4: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endParaRPr lang="es-AR" sz="2200" b="1" i="1" dirty="0"/>
          </a:p>
          <a:p>
            <a:pPr lvl="0" algn="ctr"/>
            <a:r>
              <a:rPr lang="es-AR" sz="2200" b="1" i="1" dirty="0" smtClean="0"/>
              <a:t> 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25488" y="2883053"/>
            <a:ext cx="87452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Textos de apoyo para la presentación, argumentación y desarrollo de dinámicas del </a:t>
            </a:r>
          </a:p>
          <a:p>
            <a:pPr lvl="0" algn="ctr"/>
            <a:r>
              <a:rPr lang="es-AR" sz="2200" b="1" i="1" dirty="0" smtClean="0"/>
              <a:t>taller de Motivacion laboral para usuarios</a:t>
            </a:r>
            <a:endParaRPr lang="es-AR" sz="2200" b="1" i="1" dirty="0"/>
          </a:p>
          <a:p>
            <a:pPr algn="ctr"/>
            <a:r>
              <a:rPr lang="es-AR" sz="1600" b="1" i="1" dirty="0"/>
              <a:t>Manual del particìpante</a:t>
            </a:r>
          </a:p>
          <a:p>
            <a:pPr lvl="0" algn="ctr"/>
            <a:r>
              <a:rPr lang="es-AR" sz="1600" b="1" i="1" dirty="0" smtClean="0"/>
              <a:t> 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83641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M4: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endParaRPr lang="es-AR" sz="2200" b="1" i="1" dirty="0"/>
          </a:p>
          <a:p>
            <a:pPr lvl="0" algn="ctr"/>
            <a:r>
              <a:rPr lang="es-AR" sz="2200" b="1" i="1" dirty="0" smtClean="0"/>
              <a:t> 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25488" y="2883053"/>
            <a:ext cx="87452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Textos de apoyo para la presentación, argumentación y desarrollo de dinámicas del </a:t>
            </a:r>
          </a:p>
          <a:p>
            <a:pPr lvl="0" algn="ctr"/>
            <a:r>
              <a:rPr lang="es-AR" sz="2200" b="1" i="1" dirty="0" smtClean="0"/>
              <a:t>taller de Animación laboral para usuarios</a:t>
            </a:r>
            <a:endParaRPr lang="es-AR" sz="2200" b="1" i="1" dirty="0"/>
          </a:p>
          <a:p>
            <a:pPr algn="ctr"/>
            <a:r>
              <a:rPr lang="es-AR" sz="1600" b="1" i="1" dirty="0"/>
              <a:t>Manual del particìpante</a:t>
            </a:r>
          </a:p>
          <a:p>
            <a:pPr lvl="0" algn="ctr"/>
            <a:r>
              <a:rPr lang="es-AR" sz="1600" b="1" i="1" dirty="0" smtClean="0"/>
              <a:t> 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52021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M4: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endParaRPr lang="es-AR" sz="2200" b="1" i="1" dirty="0"/>
          </a:p>
          <a:p>
            <a:pPr lvl="0" algn="ctr"/>
            <a:r>
              <a:rPr lang="es-AR" sz="2200" b="1" i="1" dirty="0" smtClean="0"/>
              <a:t> 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25488" y="2883053"/>
            <a:ext cx="87452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Textos de apoyo para la presentación, argumentación y desarrollo de dinámicas del </a:t>
            </a:r>
          </a:p>
          <a:p>
            <a:pPr lvl="0" algn="ctr"/>
            <a:r>
              <a:rPr lang="es-AR" sz="2200" b="1" i="1" dirty="0" smtClean="0"/>
              <a:t>taller de Apoyo al autoempleo para usuarios</a:t>
            </a:r>
            <a:endParaRPr lang="es-AR" sz="2200" b="1" i="1" dirty="0"/>
          </a:p>
          <a:p>
            <a:pPr algn="ctr"/>
            <a:r>
              <a:rPr lang="es-AR" sz="1600" b="1" i="1" dirty="0"/>
              <a:t>Manual del particìpante</a:t>
            </a:r>
          </a:p>
          <a:p>
            <a:pPr lvl="0" algn="ctr"/>
            <a:r>
              <a:rPr lang="es-AR" sz="1600" b="1" i="1" dirty="0" smtClean="0"/>
              <a:t> 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25115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85857" y="1577966"/>
            <a:ext cx="1941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7F7F7F"/>
                </a:solidFill>
              </a:rPr>
              <a:t>Módulo </a:t>
            </a:r>
            <a:r>
              <a:rPr lang="es-ES" sz="3200" b="1" dirty="0" smtClean="0">
                <a:solidFill>
                  <a:srgbClr val="7F7F7F"/>
                </a:solidFill>
              </a:rPr>
              <a:t>5: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87829" y="3427473"/>
            <a:ext cx="7959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/>
              <a:t>Relación con Empleadores</a:t>
            </a:r>
            <a:endParaRPr lang="es-CO" sz="2800" dirty="0">
              <a:solidFill>
                <a:schemeClr val="tx1">
                  <a:lumMod val="85000"/>
                  <a:lumOff val="15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93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2419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M5: Objetivo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368145" y="3199409"/>
            <a:ext cx="83425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I</a:t>
            </a:r>
            <a:r>
              <a:rPr lang="es-AR" sz="2000" dirty="0" smtClean="0">
                <a:latin typeface="+mj-lt"/>
              </a:rPr>
              <a:t>ncorporar </a:t>
            </a:r>
            <a:r>
              <a:rPr lang="es-AR" sz="2000" dirty="0">
                <a:latin typeface="+mj-lt"/>
              </a:rPr>
              <a:t>la metodología de trabajo que les permita realizar una vinculación con empleadores de manera eficiente.  </a:t>
            </a:r>
            <a:endParaRPr lang="es-AR" sz="2000" dirty="0" smtClean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es-AR" sz="2000" dirty="0">
              <a:latin typeface="+mj-lt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301114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370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85857" y="1462784"/>
            <a:ext cx="3524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M5: Ejes Temáticos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332096" y="2188236"/>
            <a:ext cx="851648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endParaRPr lang="es-AR" sz="2200" dirty="0"/>
          </a:p>
          <a:p>
            <a:pPr marL="342900" indent="-342900">
              <a:buFont typeface="Wingdings" pitchFamily="2" charset="2"/>
              <a:buChar char="v"/>
            </a:pPr>
            <a:r>
              <a:rPr lang="es-AR" sz="2200" dirty="0" smtClean="0">
                <a:latin typeface="+mj-lt"/>
              </a:rPr>
              <a:t>El </a:t>
            </a:r>
            <a:r>
              <a:rPr lang="es-AR" sz="2200" dirty="0">
                <a:latin typeface="+mj-lt"/>
              </a:rPr>
              <a:t>Servicio de unidad empresarial. Flujo del </a:t>
            </a:r>
            <a:r>
              <a:rPr lang="es-AR" sz="2200" dirty="0" smtClean="0">
                <a:latin typeface="+mj-lt"/>
              </a:rPr>
              <a:t>servicio</a:t>
            </a:r>
            <a:endParaRPr lang="es-ES" sz="22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200" dirty="0">
                <a:latin typeface="+mj-lt"/>
              </a:rPr>
              <a:t>Requisitos para desempeñarse en la unidad </a:t>
            </a:r>
            <a:r>
              <a:rPr lang="es-AR" sz="2200" dirty="0" smtClean="0">
                <a:latin typeface="+mj-lt"/>
              </a:rPr>
              <a:t>empresarial</a:t>
            </a:r>
            <a:endParaRPr lang="es-ES" sz="22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200" dirty="0">
                <a:latin typeface="+mj-lt"/>
              </a:rPr>
              <a:t>Recursos necesarios para desempeñar la </a:t>
            </a:r>
            <a:r>
              <a:rPr lang="es-AR" sz="2200" dirty="0" smtClean="0">
                <a:latin typeface="+mj-lt"/>
              </a:rPr>
              <a:t>función</a:t>
            </a:r>
            <a:endParaRPr lang="es-ES" sz="22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200" dirty="0">
                <a:latin typeface="+mj-lt"/>
              </a:rPr>
              <a:t>Carga en la plataforma de los realizado en cada etapa del </a:t>
            </a:r>
            <a:r>
              <a:rPr lang="es-AR" sz="2200" dirty="0" smtClean="0">
                <a:latin typeface="+mj-lt"/>
              </a:rPr>
              <a:t>proceso</a:t>
            </a:r>
            <a:endParaRPr lang="es-ES" sz="22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200" dirty="0">
                <a:latin typeface="+mj-lt"/>
              </a:rPr>
              <a:t>Fases del proceso de vinculación con  </a:t>
            </a:r>
            <a:r>
              <a:rPr lang="es-AR" sz="2200" dirty="0" smtClean="0">
                <a:latin typeface="+mj-lt"/>
              </a:rPr>
              <a:t>empleadores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200" dirty="0">
                <a:latin typeface="+mn-lt"/>
              </a:rPr>
              <a:t>M</a:t>
            </a:r>
            <a:r>
              <a:rPr lang="es-AR" sz="2200" dirty="0" smtClean="0">
                <a:latin typeface="+mn-lt"/>
              </a:rPr>
              <a:t>odelo </a:t>
            </a:r>
            <a:r>
              <a:rPr lang="es-AR" sz="2200" dirty="0">
                <a:latin typeface="+mn-lt"/>
              </a:rPr>
              <a:t>de ficha de relevamiento de datos.</a:t>
            </a:r>
            <a:endParaRPr lang="es-ES" sz="2200" dirty="0">
              <a:latin typeface="+mn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200" dirty="0">
                <a:latin typeface="+mn-lt"/>
              </a:rPr>
              <a:t>Descripción de los servicios posibles de brindar a empleadores</a:t>
            </a:r>
            <a:endParaRPr lang="es-ES" sz="2200" dirty="0">
              <a:latin typeface="+mn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200" dirty="0">
                <a:latin typeface="+mn-lt"/>
              </a:rPr>
              <a:t>Leyes laborales y de promoción del empleo. Programas de incentivo</a:t>
            </a:r>
            <a:endParaRPr lang="es-ES" sz="2200" dirty="0">
              <a:latin typeface="+mn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200" dirty="0">
                <a:latin typeface="+mn-lt"/>
              </a:rPr>
              <a:t>Técnicas de venta de los servicios y acompañamiento a los </a:t>
            </a:r>
            <a:r>
              <a:rPr lang="es-AR" sz="2200" dirty="0" smtClean="0">
                <a:latin typeface="+mn-lt"/>
              </a:rPr>
              <a:t>empleadores</a:t>
            </a:r>
            <a:endParaRPr lang="es-AR" sz="2200" dirty="0">
              <a:latin typeface="+mn-lt"/>
            </a:endParaRPr>
          </a:p>
          <a:p>
            <a:pPr marL="342900" indent="-342900">
              <a:buFont typeface="Wingdings" pitchFamily="2" charset="2"/>
              <a:buChar char="v"/>
            </a:pPr>
            <a:endParaRPr lang="es-AR" sz="2200" dirty="0" smtClean="0">
              <a:latin typeface="+mn-lt"/>
            </a:endParaRPr>
          </a:p>
          <a:p>
            <a:pPr marL="342900" indent="-342900">
              <a:buFont typeface="Wingdings" pitchFamily="2" charset="2"/>
              <a:buChar char="v"/>
            </a:pPr>
            <a:endParaRPr lang="es-AR" sz="22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endParaRPr lang="es-AR" sz="2200" dirty="0" smtClean="0">
              <a:latin typeface="+mj-lt"/>
            </a:endParaRPr>
          </a:p>
          <a:p>
            <a:endParaRPr lang="es-AR" sz="2200" dirty="0" smtClean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endParaRPr lang="es-ES" sz="2200" dirty="0">
              <a:latin typeface="+mj-lt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5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53060" y="3002493"/>
            <a:ext cx="883787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pitchFamily="34" charset="0"/>
              <a:buChar char="•"/>
            </a:pPr>
            <a:r>
              <a:rPr lang="es-AR" sz="2200" b="1" i="1" dirty="0" smtClean="0"/>
              <a:t>Que </a:t>
            </a:r>
            <a:r>
              <a:rPr lang="es-AR" sz="2200" b="1" i="1" dirty="0"/>
              <a:t>es la misión en una </a:t>
            </a:r>
            <a:r>
              <a:rPr lang="es-AR" sz="2200" b="1" i="1" dirty="0" smtClean="0"/>
              <a:t>organización</a:t>
            </a:r>
          </a:p>
          <a:p>
            <a:pPr marL="342900" lvl="0" indent="-342900" algn="ctr">
              <a:buFont typeface="Arial" pitchFamily="34" charset="0"/>
              <a:buChar char="•"/>
            </a:pPr>
            <a:endParaRPr lang="es-AR" sz="2200" b="1" i="1" dirty="0" smtClean="0"/>
          </a:p>
          <a:p>
            <a:pPr marL="342900" lvl="0" indent="-342900" algn="ctr">
              <a:buFont typeface="Arial" pitchFamily="34" charset="0"/>
              <a:buChar char="•"/>
            </a:pPr>
            <a:r>
              <a:rPr lang="es-AR" sz="1600" b="1" i="1" dirty="0" smtClean="0"/>
              <a:t>Visión... </a:t>
            </a:r>
            <a:r>
              <a:rPr lang="es-AR" sz="1600" i="1" dirty="0" smtClean="0"/>
              <a:t>A donde queremos llegar</a:t>
            </a:r>
          </a:p>
          <a:p>
            <a:pPr lvl="0" algn="ctr"/>
            <a:endParaRPr lang="es-AR" sz="1600" b="1" i="1" dirty="0" smtClean="0"/>
          </a:p>
          <a:p>
            <a:pPr lvl="0" algn="ctr"/>
            <a:endParaRPr lang="es-AR" sz="1600" b="1" i="1" dirty="0" smtClean="0"/>
          </a:p>
          <a:p>
            <a:pPr algn="ctr"/>
            <a:r>
              <a:rPr lang="es-AR" sz="1600" i="1" dirty="0" smtClean="0"/>
              <a:t>*  Se </a:t>
            </a:r>
            <a:r>
              <a:rPr lang="es-AR" sz="1600" i="1" dirty="0"/>
              <a:t>entiende por </a:t>
            </a:r>
            <a:r>
              <a:rPr lang="es-AR" sz="1600" b="1" i="1" dirty="0"/>
              <a:t>MISION</a:t>
            </a:r>
            <a:r>
              <a:rPr lang="es-AR" sz="1600" i="1" dirty="0"/>
              <a:t> el carácter, identidad y la razón de ser de una organización</a:t>
            </a:r>
          </a:p>
          <a:p>
            <a:pPr lvl="0" algn="ctr"/>
            <a:endParaRPr lang="es-AR" sz="1600" b="1" i="1" dirty="0"/>
          </a:p>
          <a:p>
            <a:pPr lvl="0" algn="ctr"/>
            <a:endParaRPr lang="es-AR" sz="1600" b="1" i="1" dirty="0"/>
          </a:p>
          <a:p>
            <a:pPr marL="285750" lvl="0" indent="-285750" algn="ctr">
              <a:buFont typeface="Arial" pitchFamily="34" charset="0"/>
              <a:buChar char="•"/>
            </a:pPr>
            <a:r>
              <a:rPr lang="es-AR" sz="1600" dirty="0" smtClean="0"/>
              <a:t>En el proceso de establecer la Misión se deben incluir a todos los directivos de áreas funcionales, es decir tiene que ser un trabajo en equipo donde todos se comprometen e involucran en la formulación de la estrategia</a:t>
            </a:r>
          </a:p>
          <a:p>
            <a:pPr lvl="0" algn="ctr"/>
            <a:r>
              <a:rPr lang="es-AR" sz="2200" b="1" i="1" dirty="0" smtClean="0"/>
              <a:t> </a:t>
            </a:r>
            <a:endParaRPr lang="es-ES" sz="2200" dirty="0"/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" name="Picture 8" descr="MCBD06781_0000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3834" y="2821295"/>
            <a:ext cx="1327105" cy="1365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9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M5: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3502031"/>
            <a:ext cx="87452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ES" sz="2200" b="1" i="1" dirty="0" smtClean="0"/>
              <a:t>Rol de las empresas en el </a:t>
            </a:r>
          </a:p>
          <a:p>
            <a:pPr lvl="0" algn="ctr"/>
            <a:r>
              <a:rPr lang="es-ES" sz="2200" b="1" i="1" dirty="0" smtClean="0"/>
              <a:t>desarrollo económico local y regional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4102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M5: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endParaRPr lang="es-AR" sz="2200" b="1" i="1" dirty="0"/>
          </a:p>
          <a:p>
            <a:pPr lvl="0" algn="ctr"/>
            <a:r>
              <a:rPr lang="es-AR" sz="2200" b="1" i="1" dirty="0" smtClean="0"/>
              <a:t> 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19217" y="3487964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El servicio de unidad empresarial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Modelo de Centro de empleo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7641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M5: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endParaRPr lang="es-AR" sz="2200" b="1" i="1" dirty="0" smtClean="0"/>
          </a:p>
          <a:p>
            <a:pPr marL="342900" lvl="0" indent="-342900" algn="ctr">
              <a:buFont typeface="Arial" charset="0"/>
              <a:buChar char="•"/>
            </a:pPr>
            <a:endParaRPr lang="es-AR" sz="2200" b="1" i="1" dirty="0"/>
          </a:p>
          <a:p>
            <a:pPr lvl="0" algn="ctr"/>
            <a:r>
              <a:rPr lang="es-AR" sz="2200" b="1" i="1" dirty="0" smtClean="0"/>
              <a:t> 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19217" y="3590939"/>
            <a:ext cx="874527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Recursos necesarios para brindar el servicio</a:t>
            </a:r>
          </a:p>
          <a:p>
            <a:pPr marL="342900" lvl="0" indent="-342900" algn="ctr">
              <a:buFont typeface="Arial" charset="0"/>
              <a:buChar char="•"/>
            </a:pPr>
            <a:r>
              <a:rPr lang="es-AR" sz="2200" b="1" i="1" dirty="0" smtClean="0"/>
              <a:t>Requisitos para desempeñarse en el </a:t>
            </a:r>
          </a:p>
          <a:p>
            <a:pPr lvl="0" algn="ctr"/>
            <a:r>
              <a:rPr lang="es-AR" sz="2200" b="1" i="1" dirty="0" smtClean="0"/>
              <a:t>Servicio de unidad empresarial</a:t>
            </a:r>
            <a:endParaRPr lang="es-AR" sz="2200" b="1" i="1" dirty="0"/>
          </a:p>
          <a:p>
            <a:pPr lvl="0" algn="ctr"/>
            <a:r>
              <a:rPr lang="es-AR" sz="2200" b="1" i="1" dirty="0" smtClean="0"/>
              <a:t> </a:t>
            </a:r>
            <a:r>
              <a:rPr lang="es-AR" sz="1600" b="1" i="1" dirty="0" smtClean="0"/>
              <a:t>Modelo de Centro de empleo</a:t>
            </a:r>
          </a:p>
          <a:p>
            <a:pPr lvl="0"/>
            <a:r>
              <a:rPr lang="es-AR" sz="2200" b="1" i="1" dirty="0" smtClean="0"/>
              <a:t> </a:t>
            </a:r>
            <a:endParaRPr lang="es-ES" sz="2200" dirty="0"/>
          </a:p>
          <a:p>
            <a:r>
              <a:rPr lang="es-AR" sz="2000" b="1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47600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32096" y="143439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M5: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29424" y="2769097"/>
            <a:ext cx="8745271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ES" sz="2200" b="1" i="1" dirty="0" smtClean="0"/>
              <a:t>Fases del proceso de vinculación con empleadores</a:t>
            </a:r>
          </a:p>
          <a:p>
            <a:pPr lvl="0" algn="ctr"/>
            <a:r>
              <a:rPr lang="es-ES" sz="1600" b="1" i="1" dirty="0" smtClean="0"/>
              <a:t>Manual del participante</a:t>
            </a:r>
          </a:p>
          <a:p>
            <a:pPr lvl="0" algn="ctr"/>
            <a:endParaRPr lang="es-ES" sz="1600" b="1" i="1" dirty="0"/>
          </a:p>
          <a:p>
            <a:pPr lvl="0" algn="ctr"/>
            <a:r>
              <a:rPr lang="es-ES" sz="1600" i="1" dirty="0">
                <a:solidFill>
                  <a:schemeClr val="tx2"/>
                </a:solidFill>
              </a:rPr>
              <a:t> </a:t>
            </a:r>
            <a:r>
              <a:rPr lang="es-ES" sz="1600" b="1" i="1" dirty="0">
                <a:solidFill>
                  <a:schemeClr val="tx2"/>
                </a:solidFill>
              </a:rPr>
              <a:t>1. Etapa de Diagnóstico</a:t>
            </a:r>
            <a:r>
              <a:rPr lang="es-ES" sz="1600" b="1" i="1" dirty="0" smtClean="0">
                <a:solidFill>
                  <a:schemeClr val="tx2"/>
                </a:solidFill>
              </a:rPr>
              <a:t>:</a:t>
            </a:r>
          </a:p>
          <a:p>
            <a:pPr lvl="0" algn="ctr"/>
            <a:r>
              <a:rPr lang="es-ES" sz="1600" b="1" i="1" dirty="0" smtClean="0"/>
              <a:t> </a:t>
            </a:r>
            <a:r>
              <a:rPr lang="es-ES" sz="1600" b="1" i="1" dirty="0"/>
              <a:t>Análisis del contexto socioeconómico local y base de datos de postulantes.</a:t>
            </a:r>
            <a:endParaRPr lang="es-ES" sz="1600" b="1" i="1" dirty="0" smtClean="0"/>
          </a:p>
          <a:p>
            <a:pPr algn="ctr"/>
            <a:r>
              <a:rPr lang="es-ES" sz="1600" b="1" i="1" dirty="0">
                <a:solidFill>
                  <a:schemeClr val="tx2"/>
                </a:solidFill>
              </a:rPr>
              <a:t>2. Etapa de Planificación: </a:t>
            </a:r>
            <a:endParaRPr lang="es-ES" sz="1600" b="1" i="1" dirty="0" smtClean="0">
              <a:solidFill>
                <a:schemeClr val="tx2"/>
              </a:solidFill>
            </a:endParaRPr>
          </a:p>
          <a:p>
            <a:pPr algn="ctr"/>
            <a:r>
              <a:rPr lang="es-ES" sz="1600" b="1" i="1" dirty="0" smtClean="0"/>
              <a:t>Definición </a:t>
            </a:r>
            <a:r>
              <a:rPr lang="es-ES" sz="1600" b="1" i="1" dirty="0"/>
              <a:t>de la estrategia y diseño plan de trabajo</a:t>
            </a:r>
            <a:r>
              <a:rPr lang="es-ES" sz="1600" b="1" i="1" dirty="0" smtClean="0"/>
              <a:t>.</a:t>
            </a:r>
            <a:endParaRPr lang="es-ES" sz="1600" b="1" i="1" dirty="0"/>
          </a:p>
          <a:p>
            <a:pPr algn="ctr"/>
            <a:r>
              <a:rPr lang="es-ES" sz="1600" b="1" i="1" dirty="0">
                <a:solidFill>
                  <a:schemeClr val="tx2"/>
                </a:solidFill>
              </a:rPr>
              <a:t>3. Etapa de Implementación</a:t>
            </a:r>
            <a:r>
              <a:rPr lang="es-ES" sz="1600" b="1" i="1" dirty="0"/>
              <a:t>: </a:t>
            </a:r>
            <a:endParaRPr lang="es-ES" sz="1600" b="1" i="1" dirty="0" smtClean="0"/>
          </a:p>
          <a:p>
            <a:pPr algn="ctr"/>
            <a:r>
              <a:rPr lang="es-ES" sz="1600" b="1" i="1" dirty="0" smtClean="0"/>
              <a:t>Puesta </a:t>
            </a:r>
            <a:r>
              <a:rPr lang="es-ES" sz="1600" b="1" i="1" dirty="0"/>
              <a:t>en marcha del plan de trabajo</a:t>
            </a:r>
            <a:endParaRPr lang="es-ES" sz="1600" dirty="0"/>
          </a:p>
          <a:p>
            <a:pPr algn="ctr"/>
            <a:r>
              <a:rPr lang="es-ES" sz="1600" b="1" i="1" dirty="0">
                <a:solidFill>
                  <a:schemeClr val="tx2"/>
                </a:solidFill>
              </a:rPr>
              <a:t>4. Etapa de Evaluación: </a:t>
            </a:r>
            <a:endParaRPr lang="es-ES" sz="1600" b="1" i="1" dirty="0" smtClean="0">
              <a:solidFill>
                <a:schemeClr val="tx2"/>
              </a:solidFill>
            </a:endParaRPr>
          </a:p>
          <a:p>
            <a:pPr algn="ctr"/>
            <a:r>
              <a:rPr lang="es-ES" sz="1600" b="1" i="1" dirty="0" smtClean="0"/>
              <a:t>Monitoreo </a:t>
            </a:r>
            <a:r>
              <a:rPr lang="es-ES" sz="1600" b="1" i="1" dirty="0"/>
              <a:t>y evaluación del plan de trabajo.</a:t>
            </a:r>
            <a:endParaRPr lang="es-ES" sz="1600" dirty="0"/>
          </a:p>
          <a:p>
            <a:pPr lvl="0" algn="ctr"/>
            <a:endParaRPr lang="es-ES" sz="1600" b="1" i="1" dirty="0" smtClean="0"/>
          </a:p>
          <a:p>
            <a:pPr lvl="0" algn="ctr"/>
            <a:endParaRPr lang="es-ES" sz="1600" b="1" i="1" dirty="0" smtClean="0"/>
          </a:p>
        </p:txBody>
      </p:sp>
      <p:pic>
        <p:nvPicPr>
          <p:cNvPr id="11" name="Picture 12" descr="MCj02953380000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189" y="1434393"/>
            <a:ext cx="1783299" cy="1334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010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5" y="143439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M5: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205945"/>
            <a:ext cx="874527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ES" sz="2200" b="1" i="1" dirty="0" smtClean="0"/>
              <a:t>Modelo de ficha de relevamiento de datos a empresas</a:t>
            </a:r>
          </a:p>
          <a:p>
            <a:pPr lvl="0" algn="ctr"/>
            <a:r>
              <a:rPr lang="es-ES" sz="1600" b="1" i="1" dirty="0" smtClean="0"/>
              <a:t>Manual del participante</a:t>
            </a:r>
          </a:p>
          <a:p>
            <a:pPr lvl="0" algn="ctr"/>
            <a:endParaRPr lang="es-ES" sz="1600" b="1" i="1" dirty="0"/>
          </a:p>
          <a:p>
            <a:pPr marL="285750" indent="-285750">
              <a:buFont typeface="Arial" pitchFamily="34" charset="0"/>
              <a:buChar char="•"/>
            </a:pPr>
            <a:r>
              <a:rPr lang="es-AR" sz="1600" b="1" dirty="0" smtClean="0"/>
              <a:t>Ficha </a:t>
            </a:r>
            <a:r>
              <a:rPr lang="es-AR" sz="1600" b="1" dirty="0"/>
              <a:t>de presentación </a:t>
            </a:r>
            <a:r>
              <a:rPr lang="es-AR" sz="1600" dirty="0"/>
              <a:t>(Completar antes de salir</a:t>
            </a:r>
            <a:r>
              <a:rPr lang="es-AR" sz="1600" dirty="0" smtClean="0"/>
              <a:t>)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s-AR" sz="1600" b="1" dirty="0" smtClean="0"/>
              <a:t>Datos vinculados con el Centro de empleo</a:t>
            </a:r>
          </a:p>
          <a:p>
            <a:pPr lvl="0"/>
            <a:r>
              <a:rPr lang="es-AR" sz="1600" dirty="0"/>
              <a:t> </a:t>
            </a:r>
            <a:r>
              <a:rPr lang="es-AR" sz="1600" dirty="0" smtClean="0"/>
              <a:t>     - ¿Cuántos </a:t>
            </a:r>
            <a:r>
              <a:rPr lang="es-AR" sz="1600" dirty="0"/>
              <a:t>empleados tiene actualmente? </a:t>
            </a:r>
            <a:endParaRPr lang="es-ES" sz="1600" dirty="0"/>
          </a:p>
          <a:p>
            <a:pPr lvl="0"/>
            <a:r>
              <a:rPr lang="es-AR" sz="1600" dirty="0" smtClean="0"/>
              <a:t>      -   Distribuidas </a:t>
            </a:r>
            <a:r>
              <a:rPr lang="es-AR" sz="1600" dirty="0"/>
              <a:t>por puestos, ¿cuántas personas hay en cada uno de los siguientes perfiles</a:t>
            </a:r>
            <a:r>
              <a:rPr lang="es-AR" sz="1600" dirty="0" smtClean="0"/>
              <a:t>?</a:t>
            </a:r>
          </a:p>
          <a:p>
            <a:pPr lvl="0"/>
            <a:r>
              <a:rPr lang="es-AR" sz="1600" dirty="0"/>
              <a:t> </a:t>
            </a:r>
            <a:r>
              <a:rPr lang="es-AR" sz="1600" dirty="0" smtClean="0"/>
              <a:t>     - ¿</a:t>
            </a:r>
            <a:r>
              <a:rPr lang="es-AR" sz="1600" dirty="0"/>
              <a:t>Tienen planes de incorporar personal dentro de .....? </a:t>
            </a:r>
          </a:p>
          <a:p>
            <a:r>
              <a:rPr lang="es-AR" sz="1600" dirty="0" smtClean="0"/>
              <a:t>      - ¿</a:t>
            </a:r>
            <a:r>
              <a:rPr lang="es-AR" sz="1600" dirty="0"/>
              <a:t>Q</a:t>
            </a:r>
            <a:r>
              <a:rPr lang="es-AR" sz="1600" dirty="0" smtClean="0"/>
              <a:t>ué </a:t>
            </a:r>
            <a:r>
              <a:rPr lang="es-AR" sz="1600" dirty="0"/>
              <a:t>cantidad requerirá según los siguientes perfiles? </a:t>
            </a:r>
            <a:endParaRPr lang="es-AR" sz="1600" dirty="0" smtClean="0"/>
          </a:p>
          <a:p>
            <a:r>
              <a:rPr lang="es-AR" sz="1600" dirty="0"/>
              <a:t> </a:t>
            </a:r>
            <a:r>
              <a:rPr lang="es-AR" sz="1600" dirty="0" smtClean="0"/>
              <a:t>     - ¿Cómo </a:t>
            </a:r>
            <a:r>
              <a:rPr lang="es-AR" sz="1600" dirty="0"/>
              <a:t>hace la búsqueda y selección del </a:t>
            </a:r>
            <a:r>
              <a:rPr lang="es-AR" sz="1600" dirty="0" smtClean="0"/>
              <a:t>personal? </a:t>
            </a:r>
          </a:p>
          <a:p>
            <a:r>
              <a:rPr lang="es-AR" sz="1600" dirty="0"/>
              <a:t> </a:t>
            </a:r>
            <a:r>
              <a:rPr lang="es-AR" sz="1600" dirty="0" smtClean="0"/>
              <a:t>     - </a:t>
            </a:r>
            <a:r>
              <a:rPr lang="es-AR" sz="1600" dirty="0"/>
              <a:t>¿Cuáles son las dificultades a la hora de incorporar </a:t>
            </a:r>
            <a:r>
              <a:rPr lang="es-AR" sz="1600" dirty="0" smtClean="0"/>
              <a:t>personal? </a:t>
            </a:r>
          </a:p>
          <a:p>
            <a:r>
              <a:rPr lang="es-AR" sz="1600" dirty="0"/>
              <a:t> </a:t>
            </a:r>
            <a:r>
              <a:rPr lang="es-AR" sz="1600" dirty="0" smtClean="0"/>
              <a:t>     - ¿Incorporaría personal con discapacidad.... Que tipo?</a:t>
            </a:r>
          </a:p>
          <a:p>
            <a:r>
              <a:rPr lang="es-AR" sz="1600" dirty="0"/>
              <a:t> </a:t>
            </a:r>
            <a:r>
              <a:rPr lang="es-AR" sz="1600" dirty="0" smtClean="0"/>
              <a:t>     -   En </a:t>
            </a:r>
            <a:r>
              <a:rPr lang="es-AR" sz="1600" dirty="0"/>
              <a:t>el último año ¿su empresa ha brindado capacitación a su personal? </a:t>
            </a:r>
            <a:endParaRPr lang="es-ES" sz="1600" dirty="0"/>
          </a:p>
          <a:p>
            <a:r>
              <a:rPr lang="es-AR" sz="1600" dirty="0" smtClean="0"/>
              <a:t>      -¿</a:t>
            </a:r>
            <a:r>
              <a:rPr lang="es-AR" sz="1600" dirty="0"/>
              <a:t>Tiene pensado que su personal necesitará de capacitación en el próximo año</a:t>
            </a:r>
            <a:r>
              <a:rPr lang="es-AR" sz="1600" dirty="0" smtClean="0"/>
              <a:t>?</a:t>
            </a:r>
            <a:r>
              <a:rPr lang="es-ES" sz="1600" b="1" i="1" dirty="0" smtClean="0"/>
              <a:t> </a:t>
            </a:r>
          </a:p>
        </p:txBody>
      </p:sp>
      <p:pic>
        <p:nvPicPr>
          <p:cNvPr id="11" name="Picture 9" descr="MPj03995800000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333" y="4557932"/>
            <a:ext cx="1124322" cy="1405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190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M5: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ES" sz="2200" b="1" i="1" dirty="0" smtClean="0"/>
              <a:t>Descripción de los servicios posibles de brindar a empleadores</a:t>
            </a:r>
          </a:p>
          <a:p>
            <a:pPr lvl="0" algn="ctr"/>
            <a:r>
              <a:rPr lang="es-ES" sz="1600" b="1" i="1" dirty="0" smtClean="0"/>
              <a:t>Manual del participante</a:t>
            </a:r>
          </a:p>
          <a:p>
            <a:pPr lvl="0" algn="ctr"/>
            <a:endParaRPr lang="es-ES" sz="1600" b="1" i="1" dirty="0" smtClean="0"/>
          </a:p>
          <a:p>
            <a:pPr lvl="0" algn="l"/>
            <a:r>
              <a:rPr lang="es-ES" sz="1600" b="1" i="1" dirty="0"/>
              <a:t>1</a:t>
            </a:r>
            <a:r>
              <a:rPr lang="es-ES" b="1" i="1" dirty="0"/>
              <a:t>.- Intermediación </a:t>
            </a:r>
            <a:r>
              <a:rPr lang="es-ES" b="1" i="1" dirty="0" smtClean="0"/>
              <a:t>laboral</a:t>
            </a:r>
          </a:p>
          <a:p>
            <a:pPr lvl="0" algn="l"/>
            <a:r>
              <a:rPr lang="es-ES" b="1" i="1" dirty="0" smtClean="0"/>
              <a:t>2.- </a:t>
            </a:r>
            <a:r>
              <a:rPr lang="es-ES" b="1" i="1" dirty="0"/>
              <a:t>Información a empleadores</a:t>
            </a:r>
            <a:endParaRPr lang="es-ES" b="1" i="1" dirty="0" smtClean="0"/>
          </a:p>
          <a:p>
            <a:pPr algn="l"/>
            <a:r>
              <a:rPr lang="es-ES" b="1" i="1" dirty="0"/>
              <a:t>3.- Adecuación de la formación de los empleados a las necesidades de los </a:t>
            </a:r>
            <a:r>
              <a:rPr lang="es-ES" b="1" i="1" dirty="0" smtClean="0"/>
              <a:t>  empleadores</a:t>
            </a:r>
            <a:endParaRPr lang="es-ES" b="1" i="1" dirty="0"/>
          </a:p>
          <a:p>
            <a:pPr algn="l"/>
            <a:r>
              <a:rPr lang="es-ES" b="1" i="1" dirty="0"/>
              <a:t>4.- Asesoramiento sobre tercerización de actividades que pueden ser relacionadas o vinculadas con desarrollo de trabajo independiente por parte de postulantes </a:t>
            </a:r>
          </a:p>
          <a:p>
            <a:pPr lvl="0" algn="l"/>
            <a:r>
              <a:rPr lang="es-ES" i="1" dirty="0"/>
              <a:t> </a:t>
            </a:r>
            <a:r>
              <a:rPr lang="es-ES" b="1" i="1" dirty="0"/>
              <a:t>5.- Otros servicios...</a:t>
            </a:r>
            <a:endParaRPr lang="es-ES" b="1" i="1" dirty="0" smtClean="0"/>
          </a:p>
          <a:p>
            <a:pPr lvl="0" algn="ctr"/>
            <a:endParaRPr lang="es-ES" sz="1600" b="1" i="1" dirty="0"/>
          </a:p>
          <a:p>
            <a:pPr lvl="0" algn="ctr"/>
            <a:endParaRPr lang="es-ES" sz="1600" b="1" i="1" dirty="0" smtClean="0"/>
          </a:p>
          <a:p>
            <a:pPr lvl="0" algn="ctr"/>
            <a:endParaRPr lang="es-ES" sz="1600" b="1" i="1" dirty="0" smtClean="0"/>
          </a:p>
        </p:txBody>
      </p:sp>
      <p:pic>
        <p:nvPicPr>
          <p:cNvPr id="11" name="Picture 11" descr="https://encrypted-tbn3.google.com/images?q=tbn:ANd9GcTmr8QnPKQ1Oul4H2LSTJ0Hsy3YPQQkQuU0fzNjM3ymcbkcnpO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508" y="1464798"/>
            <a:ext cx="1584122" cy="1418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374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1941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7F7F7F"/>
                </a:solidFill>
              </a:rPr>
              <a:t>Módulo </a:t>
            </a:r>
            <a:r>
              <a:rPr lang="es-ES" sz="3200" b="1" dirty="0" smtClean="0">
                <a:solidFill>
                  <a:srgbClr val="7F7F7F"/>
                </a:solidFill>
              </a:rPr>
              <a:t>6: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87829" y="3427473"/>
            <a:ext cx="7959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b="1" dirty="0" smtClean="0"/>
              <a:t>Servicio de Intermediación Laboral</a:t>
            </a:r>
            <a:endParaRPr lang="es-CO" sz="2800" dirty="0">
              <a:solidFill>
                <a:schemeClr val="tx1">
                  <a:lumMod val="85000"/>
                  <a:lumOff val="15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279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47363" y="1398375"/>
            <a:ext cx="2675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M6: Objetivos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347363" y="2908464"/>
            <a:ext cx="834250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I</a:t>
            </a:r>
            <a:r>
              <a:rPr lang="es-AR" sz="2000" dirty="0" smtClean="0">
                <a:latin typeface="+mj-lt"/>
              </a:rPr>
              <a:t>ncorporar </a:t>
            </a:r>
            <a:r>
              <a:rPr lang="es-AR" sz="2000" dirty="0">
                <a:latin typeface="+mj-lt"/>
              </a:rPr>
              <a:t>la metodología de trabajo que les permita realizar una intermediación laboral con eficiencia.  </a:t>
            </a:r>
            <a:endParaRPr lang="es-AR" sz="2000" dirty="0" smtClean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endParaRPr lang="it-IT" sz="2000" dirty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R</a:t>
            </a:r>
            <a:r>
              <a:rPr lang="es-AR" sz="2000" dirty="0" smtClean="0">
                <a:latin typeface="+mj-lt"/>
              </a:rPr>
              <a:t>econocer </a:t>
            </a:r>
            <a:r>
              <a:rPr lang="es-AR" sz="2000" dirty="0">
                <a:latin typeface="+mj-lt"/>
              </a:rPr>
              <a:t>y aprender a realizar las etapas de la preselección de personal en el marco de la intermediación laboral</a:t>
            </a:r>
            <a:r>
              <a:rPr lang="es-AR" sz="2000" dirty="0" smtClean="0">
                <a:latin typeface="+mj-lt"/>
              </a:rPr>
              <a:t>.</a:t>
            </a:r>
          </a:p>
          <a:p>
            <a:pPr marL="342900" lvl="0" indent="-342900">
              <a:buFont typeface="Wingdings" pitchFamily="2" charset="2"/>
              <a:buChar char="v"/>
            </a:pPr>
            <a:endParaRPr lang="it-IT" sz="2000" dirty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I</a:t>
            </a:r>
            <a:r>
              <a:rPr lang="es-AR" sz="2000" dirty="0" smtClean="0">
                <a:latin typeface="+mj-lt"/>
              </a:rPr>
              <a:t>dentificar </a:t>
            </a:r>
            <a:r>
              <a:rPr lang="es-AR" sz="2000" dirty="0">
                <a:latin typeface="+mj-lt"/>
              </a:rPr>
              <a:t>los puntos clave de la gestión del servicio de intermediación laboral</a:t>
            </a:r>
            <a:r>
              <a:rPr lang="es-AR" sz="2000" dirty="0" smtClean="0">
                <a:latin typeface="+mj-lt"/>
              </a:rPr>
              <a:t>.</a:t>
            </a:r>
          </a:p>
          <a:p>
            <a:pPr marL="342900" lvl="0" indent="-342900">
              <a:buFont typeface="Wingdings" pitchFamily="2" charset="2"/>
              <a:buChar char="v"/>
            </a:pPr>
            <a:endParaRPr lang="it-IT" sz="2000" dirty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A</a:t>
            </a:r>
            <a:r>
              <a:rPr lang="es-AR" sz="2000" dirty="0" smtClean="0">
                <a:latin typeface="+mj-lt"/>
              </a:rPr>
              <a:t>dquirir </a:t>
            </a:r>
            <a:r>
              <a:rPr lang="es-AR" sz="2000" dirty="0">
                <a:latin typeface="+mj-lt"/>
              </a:rPr>
              <a:t>destrezas para el manejo de las herramientas que harán posible el desarrollo del servicio</a:t>
            </a:r>
            <a:endParaRPr lang="it-IT" sz="2000" dirty="0">
              <a:latin typeface="+mj-lt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301114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644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32096" y="1476852"/>
            <a:ext cx="3524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M6: Ejes Temáticos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225082" y="2076869"/>
            <a:ext cx="873940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lvl="0"/>
            <a:endParaRPr lang="es-AR" sz="2000" dirty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El </a:t>
            </a:r>
            <a:r>
              <a:rPr lang="es-AR" sz="2000" dirty="0">
                <a:latin typeface="+mj-lt"/>
              </a:rPr>
              <a:t>servicio de intermediación laboral</a:t>
            </a:r>
            <a:r>
              <a:rPr lang="es-AR" sz="2000" dirty="0" smtClean="0">
                <a:latin typeface="+mj-lt"/>
              </a:rPr>
              <a:t>.</a:t>
            </a:r>
            <a:endParaRPr lang="es-AR" sz="20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Flujo </a:t>
            </a:r>
            <a:r>
              <a:rPr lang="es-AR" sz="2000" dirty="0">
                <a:latin typeface="+mj-lt"/>
              </a:rPr>
              <a:t>del servicio: vinculación con empleadores y </a:t>
            </a:r>
            <a:r>
              <a:rPr lang="es-AR" sz="2000" dirty="0" smtClean="0">
                <a:latin typeface="+mj-lt"/>
              </a:rPr>
              <a:t>postulantes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Requisitos </a:t>
            </a:r>
            <a:r>
              <a:rPr lang="es-AR" sz="2000" dirty="0">
                <a:latin typeface="+mj-lt"/>
              </a:rPr>
              <a:t>para desempeñarse en el servicio de intermediación laboral </a:t>
            </a:r>
            <a:endParaRPr lang="es-AR" sz="2000" dirty="0" smtClean="0"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Recursos </a:t>
            </a:r>
            <a:r>
              <a:rPr lang="es-AR" sz="2000" dirty="0">
                <a:latin typeface="+mj-lt"/>
              </a:rPr>
              <a:t>necesarios para desempeñar la </a:t>
            </a:r>
            <a:r>
              <a:rPr lang="es-AR" sz="2000" dirty="0" smtClean="0">
                <a:latin typeface="+mj-lt"/>
              </a:rPr>
              <a:t>función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Proceso </a:t>
            </a:r>
            <a:r>
              <a:rPr lang="es-AR" sz="2000" dirty="0">
                <a:latin typeface="+mj-lt"/>
              </a:rPr>
              <a:t>de preselección de personal: recepción de la demanda, identificación de la vacante y definición del perfil, búsqueda de postulantes, entrevistas de preselección, presentación de </a:t>
            </a:r>
            <a:r>
              <a:rPr lang="es-AR" sz="2000" dirty="0" smtClean="0">
                <a:latin typeface="+mj-lt"/>
              </a:rPr>
              <a:t>postulantes</a:t>
            </a: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Carga en la plataforma de lo realizado en cada etapa del proceso</a:t>
            </a:r>
            <a:endParaRPr lang="es-ES" sz="2000" dirty="0">
              <a:latin typeface="+mn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Presentación y utilización de herramientas: Formulario de intermediación laboral (descripción del puesto y perfil ocupacional) y Formulario de entrevista de acuerdo y refuerzo de la empleabilidad. </a:t>
            </a:r>
            <a:endParaRPr lang="es-ES" sz="2000" dirty="0">
              <a:latin typeface="+mn-lt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Seguimiento de las intermediaciones </a:t>
            </a:r>
            <a:r>
              <a:rPr lang="es-AR" sz="2000" dirty="0" smtClean="0">
                <a:latin typeface="+mn-lt"/>
              </a:rPr>
              <a:t>realizadas</a:t>
            </a:r>
            <a:endParaRPr lang="es-CO" sz="2000" dirty="0">
              <a:latin typeface="+mn-lt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4026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7" y="193484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71878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M6: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437171"/>
            <a:ext cx="874527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ES" sz="2200" b="1" i="1" dirty="0" smtClean="0"/>
              <a:t>Intermediación laboral. Introducción</a:t>
            </a:r>
          </a:p>
          <a:p>
            <a:pPr lvl="0" algn="ctr"/>
            <a:r>
              <a:rPr lang="es-ES" sz="1600" b="1" i="1" dirty="0" smtClean="0"/>
              <a:t>Manual del participante</a:t>
            </a:r>
          </a:p>
        </p:txBody>
      </p:sp>
      <p:pic>
        <p:nvPicPr>
          <p:cNvPr id="11" name="Picture 2" descr="http://t3.gstatic.com/images?q=tbn:ANd9GcQsKsNjj7o2ZTwwP63mYUp5fvOni-4tAIaBWAFP7W8N94iPFUyk7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356" y="3418224"/>
            <a:ext cx="1738630" cy="1188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Rectángulo redondeado"/>
          <p:cNvSpPr/>
          <p:nvPr/>
        </p:nvSpPr>
        <p:spPr>
          <a:xfrm>
            <a:off x="5166931" y="3670309"/>
            <a:ext cx="1692000" cy="68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rgbClr val="0000FF"/>
                </a:solidFill>
              </a:rPr>
              <a:t>PERFIL DEL PUESTO</a:t>
            </a:r>
          </a:p>
        </p:txBody>
      </p:sp>
      <p:sp>
        <p:nvSpPr>
          <p:cNvPr id="17" name="16 Rectángulo redondeado"/>
          <p:cNvSpPr/>
          <p:nvPr/>
        </p:nvSpPr>
        <p:spPr>
          <a:xfrm>
            <a:off x="1729808" y="3706309"/>
            <a:ext cx="1656000" cy="64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rgbClr val="0000FF"/>
                </a:solidFill>
              </a:rPr>
              <a:t>PERFIL DE LA PERSONA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8" name="17 Flecha derecha"/>
          <p:cNvSpPr>
            <a:spLocks noChangeArrowheads="1"/>
          </p:cNvSpPr>
          <p:nvPr/>
        </p:nvSpPr>
        <p:spPr bwMode="auto">
          <a:xfrm>
            <a:off x="346758" y="5036425"/>
            <a:ext cx="431165" cy="5054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es-ES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27412" y="4783695"/>
            <a:ext cx="728917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Calibri" pitchFamily="34" charset="0"/>
              </a:rPr>
              <a:t>El objetivo del servicio de intermediación laboral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Calibri" pitchFamily="34" charset="0"/>
              </a:rPr>
              <a:t>es colocar postulantes en puestos de trabajo genuino,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Calibri" pitchFamily="34" charset="0"/>
              </a:rPr>
              <a:t>vinculando la oferta con la demanda del empleador</a:t>
            </a:r>
            <a:r>
              <a:rPr kumimoji="0" lang="es-E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Calibri" pitchFamily="34" charset="0"/>
              </a:rPr>
              <a:t>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26608" y="2781799"/>
            <a:ext cx="8837879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pitchFamily="34" charset="0"/>
              <a:buChar char="•"/>
            </a:pPr>
            <a:r>
              <a:rPr lang="es-AR" sz="2200" b="1" i="1" dirty="0" smtClean="0"/>
              <a:t>Algunas definiciones necesarias de acordar</a:t>
            </a:r>
          </a:p>
          <a:p>
            <a:pPr lvl="0" algn="ctr"/>
            <a:endParaRPr lang="es-AR" sz="2200" b="1" i="1" dirty="0" smtClean="0"/>
          </a:p>
          <a:p>
            <a:pPr lvl="0" algn="ctr"/>
            <a:r>
              <a:rPr lang="es-AR" b="1" i="1" dirty="0" smtClean="0"/>
              <a:t>Trabajo</a:t>
            </a:r>
          </a:p>
          <a:p>
            <a:pPr lvl="0" algn="ctr"/>
            <a:r>
              <a:rPr lang="es-AR" b="1" i="1" dirty="0" smtClean="0"/>
              <a:t>Empleo</a:t>
            </a:r>
          </a:p>
          <a:p>
            <a:pPr lvl="0" algn="ctr"/>
            <a:r>
              <a:rPr lang="es-AR" b="1" i="1" dirty="0" smtClean="0"/>
              <a:t>Mercado laboral</a:t>
            </a:r>
          </a:p>
          <a:p>
            <a:pPr lvl="0" algn="ctr"/>
            <a:r>
              <a:rPr lang="es-AR" b="1" i="1" dirty="0" smtClean="0"/>
              <a:t>Demanda</a:t>
            </a:r>
          </a:p>
          <a:p>
            <a:pPr lvl="0" algn="ctr"/>
            <a:r>
              <a:rPr lang="es-AR" b="1" i="1" dirty="0" smtClean="0"/>
              <a:t>Oferta</a:t>
            </a:r>
          </a:p>
          <a:p>
            <a:pPr lvl="0" algn="ctr"/>
            <a:r>
              <a:rPr lang="es-AR" b="1" i="1" dirty="0" smtClean="0"/>
              <a:t>Competencias</a:t>
            </a:r>
          </a:p>
          <a:p>
            <a:pPr lvl="0" algn="ctr"/>
            <a:r>
              <a:rPr lang="es-AR" b="1" i="1" dirty="0" smtClean="0"/>
              <a:t>Empleabilidad</a:t>
            </a:r>
          </a:p>
          <a:p>
            <a:pPr lvl="0" algn="ctr"/>
            <a:r>
              <a:rPr lang="es-AR" b="1" i="1" dirty="0" smtClean="0"/>
              <a:t>Centro de empleo</a:t>
            </a:r>
          </a:p>
          <a:p>
            <a:pPr lvl="0" algn="ctr"/>
            <a:endParaRPr lang="es-AR" b="1" i="1" dirty="0" smtClean="0"/>
          </a:p>
          <a:p>
            <a:pPr lvl="0" algn="ctr"/>
            <a:endParaRPr lang="es-AR" sz="1400" b="1" i="1" dirty="0"/>
          </a:p>
          <a:p>
            <a:pPr lvl="0" algn="ctr"/>
            <a:endParaRPr lang="es-AR" sz="2200" b="1" i="1" dirty="0" smtClean="0"/>
          </a:p>
          <a:p>
            <a:pPr algn="ctr"/>
            <a:r>
              <a:rPr lang="es-ES_tradnl" sz="2400" i="1" dirty="0" smtClean="0"/>
              <a:t>.</a:t>
            </a:r>
            <a:endParaRPr lang="es-ES" sz="2400" dirty="0"/>
          </a:p>
          <a:p>
            <a:pPr lvl="0" algn="ctr"/>
            <a:endParaRPr lang="es-AR" sz="2200" b="1" i="1" dirty="0"/>
          </a:p>
          <a:p>
            <a:pPr lvl="0" algn="ctr"/>
            <a:endParaRPr lang="es-AR" sz="2200" b="1" i="1" dirty="0" smtClean="0"/>
          </a:p>
          <a:p>
            <a:pPr lvl="0" algn="ctr"/>
            <a:endParaRPr lang="es-AR" sz="2200" b="1" i="1" dirty="0"/>
          </a:p>
          <a:p>
            <a:pPr lvl="0" algn="ctr"/>
            <a:endParaRPr lang="es-AR" sz="2200" b="1" i="1" dirty="0" smtClean="0"/>
          </a:p>
          <a:p>
            <a:pPr lvl="0" algn="ctr"/>
            <a:r>
              <a:rPr lang="es-AR" sz="2200" b="1" i="1" dirty="0" smtClean="0"/>
              <a:t>                                                          </a:t>
            </a:r>
          </a:p>
          <a:p>
            <a:pPr lvl="0" algn="ctr"/>
            <a:r>
              <a:rPr lang="es-AR" sz="1600" b="1" i="1" dirty="0" smtClean="0"/>
              <a:t>                                                                                                                    * </a:t>
            </a:r>
            <a:r>
              <a:rPr lang="es-AR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Afiches pertinentes</a:t>
            </a:r>
            <a:r>
              <a:rPr lang="es-AR" sz="2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es-ES" sz="2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" name="Picture 9" descr="MPj03995800000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959" y="3306496"/>
            <a:ext cx="1285269" cy="160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658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M6: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94107" y="3560161"/>
            <a:ext cx="874527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ES" sz="2200" b="1" i="1" dirty="0" smtClean="0"/>
              <a:t>El Servicio de intermediación</a:t>
            </a:r>
          </a:p>
          <a:p>
            <a:pPr lvl="0" algn="ctr"/>
            <a:r>
              <a:rPr lang="es-ES" sz="1600" b="1" i="1" dirty="0" smtClean="0"/>
              <a:t>Modelo de un Centro de empleo</a:t>
            </a:r>
          </a:p>
        </p:txBody>
      </p:sp>
    </p:spTree>
    <p:extLst>
      <p:ext uri="{BB962C8B-B14F-4D97-AF65-F5344CB8AC3E}">
        <p14:creationId xmlns:p14="http://schemas.microsoft.com/office/powerpoint/2010/main" val="308847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M6: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3560161"/>
            <a:ext cx="874527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ES" sz="2200" b="1" i="1" dirty="0" smtClean="0"/>
              <a:t>El flujo del servicio de intermediación laboral</a:t>
            </a:r>
          </a:p>
          <a:p>
            <a:pPr lvl="0" algn="ctr"/>
            <a:r>
              <a:rPr lang="es-ES" sz="1600" b="1" i="1" dirty="0" smtClean="0"/>
              <a:t>Modelo de un Centro de empleo</a:t>
            </a:r>
          </a:p>
        </p:txBody>
      </p:sp>
    </p:spTree>
    <p:extLst>
      <p:ext uri="{BB962C8B-B14F-4D97-AF65-F5344CB8AC3E}">
        <p14:creationId xmlns:p14="http://schemas.microsoft.com/office/powerpoint/2010/main" val="414584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M6: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7" y="2883053"/>
            <a:ext cx="874527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charset="0"/>
              <a:buChar char="•"/>
            </a:pPr>
            <a:r>
              <a:rPr lang="es-ES" sz="2200" b="1" i="1" dirty="0" smtClean="0"/>
              <a:t>Requisitos para desempeñarse en el Servicio de intermediación laboral</a:t>
            </a:r>
          </a:p>
          <a:p>
            <a:pPr marL="342900" lvl="0" indent="-342900" algn="ctr">
              <a:buFont typeface="Arial" charset="0"/>
              <a:buChar char="•"/>
            </a:pPr>
            <a:r>
              <a:rPr lang="es-ES" sz="2200" b="1" i="1" dirty="0" smtClean="0"/>
              <a:t>Recursos necesarios para brindar el servicio</a:t>
            </a:r>
          </a:p>
          <a:p>
            <a:pPr lvl="0" algn="ctr"/>
            <a:r>
              <a:rPr lang="es-ES" sz="1600" b="1" i="1" dirty="0" smtClean="0"/>
              <a:t>Modelo de un Centro de empleo</a:t>
            </a:r>
          </a:p>
        </p:txBody>
      </p:sp>
    </p:spTree>
    <p:extLst>
      <p:ext uri="{BB962C8B-B14F-4D97-AF65-F5344CB8AC3E}">
        <p14:creationId xmlns:p14="http://schemas.microsoft.com/office/powerpoint/2010/main" val="216621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44846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M6: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40676" y="2450415"/>
            <a:ext cx="874527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indent="-342900" algn="ctr">
              <a:buFont typeface="Arial" charset="0"/>
              <a:buChar char="•"/>
            </a:pPr>
            <a:r>
              <a:rPr lang="es-AR" sz="2200" b="1" i="1" dirty="0"/>
              <a:t>Proceso de preselección de </a:t>
            </a:r>
            <a:r>
              <a:rPr lang="es-AR" sz="2200" b="1" i="1" dirty="0" smtClean="0"/>
              <a:t>personal</a:t>
            </a:r>
            <a:endParaRPr lang="es-ES" sz="2200" b="1" i="1" dirty="0" smtClean="0"/>
          </a:p>
          <a:p>
            <a:pPr lvl="0" algn="ctr"/>
            <a:r>
              <a:rPr lang="es-ES" sz="1600" b="1" i="1" dirty="0" smtClean="0"/>
              <a:t>Manual del participante</a:t>
            </a:r>
          </a:p>
          <a:p>
            <a:pPr lvl="0" algn="ctr"/>
            <a:endParaRPr lang="es-ES" sz="1600" b="1" i="1" dirty="0" smtClean="0"/>
          </a:p>
          <a:p>
            <a:pPr lvl="0" algn="ctr"/>
            <a:endParaRPr lang="es-ES" sz="1600" b="1" i="1" dirty="0"/>
          </a:p>
          <a:p>
            <a:pPr lvl="0" algn="ctr"/>
            <a:r>
              <a:rPr lang="es-ES" sz="1600" b="1" i="1" dirty="0" smtClean="0"/>
              <a:t>1.- Inicio </a:t>
            </a:r>
            <a:r>
              <a:rPr lang="es-ES" sz="1600" b="1" i="1" dirty="0"/>
              <a:t>del proceso</a:t>
            </a:r>
            <a:r>
              <a:rPr lang="es-ES" sz="1600" b="1" dirty="0"/>
              <a:t>... SOLICITUD DEL </a:t>
            </a:r>
            <a:r>
              <a:rPr lang="es-ES" sz="1600" b="1" dirty="0" smtClean="0"/>
              <a:t>POSTULANTE por parte del EMPLEADOR</a:t>
            </a:r>
          </a:p>
          <a:p>
            <a:pPr lvl="0" algn="ctr"/>
            <a:endParaRPr lang="es-ES" sz="1600" b="1" i="1" dirty="0" smtClean="0"/>
          </a:p>
          <a:p>
            <a:pPr lvl="0" algn="ctr"/>
            <a:r>
              <a:rPr lang="es-ES" sz="1600" b="1" i="1" dirty="0" smtClean="0"/>
              <a:t>2.- Necesitamos </a:t>
            </a:r>
            <a:r>
              <a:rPr lang="es-ES" sz="1600" b="1" i="1" dirty="0"/>
              <a:t>más datos!</a:t>
            </a:r>
            <a:r>
              <a:rPr lang="es-ES" sz="1600" b="1" dirty="0"/>
              <a:t>... DATOS DEL PUESTO Y PERFIL LABORAL</a:t>
            </a:r>
            <a:endParaRPr lang="es-ES" sz="1600" b="1" i="1" dirty="0"/>
          </a:p>
          <a:p>
            <a:pPr lvl="0" algn="ctr"/>
            <a:endParaRPr lang="es-ES" sz="1600" b="1" i="1" dirty="0" smtClean="0"/>
          </a:p>
          <a:p>
            <a:pPr lvl="0" algn="ctr"/>
            <a:r>
              <a:rPr lang="es-ES" sz="1600" b="1" dirty="0"/>
              <a:t>3.- </a:t>
            </a:r>
            <a:r>
              <a:rPr lang="es-ES" sz="1600" b="1" i="1" dirty="0"/>
              <a:t>Integramos una lista!... </a:t>
            </a:r>
            <a:r>
              <a:rPr lang="es-ES" sz="1600" b="1" dirty="0"/>
              <a:t> ENTREVISTA / BASE DE DATOS DE POSTULANTES</a:t>
            </a:r>
            <a:endParaRPr lang="es-ES" sz="1600" b="1" i="1" dirty="0"/>
          </a:p>
          <a:p>
            <a:pPr lvl="0" algn="ctr"/>
            <a:endParaRPr lang="es-ES" sz="1600" b="1" i="1" dirty="0"/>
          </a:p>
          <a:p>
            <a:pPr lvl="0" algn="ctr"/>
            <a:r>
              <a:rPr lang="es-ES" sz="1600" b="1" dirty="0"/>
              <a:t>4.- </a:t>
            </a:r>
            <a:r>
              <a:rPr lang="es-ES" sz="1600" b="1" i="1" dirty="0"/>
              <a:t>Eligiendo los mejores perfiles... </a:t>
            </a:r>
            <a:r>
              <a:rPr lang="es-ES" sz="1600" b="1" dirty="0"/>
              <a:t> </a:t>
            </a:r>
            <a:r>
              <a:rPr lang="es-ES" sz="1600" b="1" dirty="0" smtClean="0"/>
              <a:t>PRESELECCION</a:t>
            </a:r>
          </a:p>
          <a:p>
            <a:pPr lvl="0" algn="ctr"/>
            <a:endParaRPr lang="es-ES" sz="1600" b="1" i="1" dirty="0"/>
          </a:p>
          <a:p>
            <a:pPr algn="ctr"/>
            <a:r>
              <a:rPr lang="es-ES" sz="1600" b="1" dirty="0"/>
              <a:t>5.- </a:t>
            </a:r>
            <a:r>
              <a:rPr lang="es-ES" sz="1600" b="1" i="1" dirty="0"/>
              <a:t>Frente a frente con los postulantes preseleccionados... </a:t>
            </a:r>
            <a:r>
              <a:rPr lang="es-ES" sz="1600" b="1" dirty="0"/>
              <a:t> </a:t>
            </a:r>
            <a:endParaRPr lang="es-ES" sz="1600" dirty="0"/>
          </a:p>
          <a:p>
            <a:pPr algn="ctr"/>
            <a:r>
              <a:rPr lang="es-ES" sz="1600" b="1" dirty="0"/>
              <a:t>     ENTREVISTA DE ACUERDO Y REFUERZO DE LA </a:t>
            </a:r>
            <a:r>
              <a:rPr lang="es-ES" sz="1600" b="1" dirty="0" smtClean="0"/>
              <a:t>EMPLEABILIDAD</a:t>
            </a:r>
            <a:endParaRPr lang="es-ES" sz="1600" dirty="0"/>
          </a:p>
          <a:p>
            <a:pPr lvl="0" algn="ctr"/>
            <a:endParaRPr lang="es-ES" sz="1600" b="1" i="1" dirty="0" smtClean="0"/>
          </a:p>
          <a:p>
            <a:pPr lvl="0" algn="ctr"/>
            <a:endParaRPr lang="es-ES" sz="1600" b="1" i="1" dirty="0"/>
          </a:p>
          <a:p>
            <a:pPr lvl="0" algn="ctr"/>
            <a:endParaRPr lang="es-ES" sz="1600" b="1" i="1" dirty="0" smtClean="0"/>
          </a:p>
          <a:p>
            <a:pPr lvl="0" algn="ctr"/>
            <a:endParaRPr lang="es-ES" sz="1600" b="1" i="1" dirty="0"/>
          </a:p>
          <a:p>
            <a:pPr lvl="0" algn="ctr"/>
            <a:endParaRPr lang="es-ES" sz="1600" b="1" i="1" dirty="0" smtClean="0"/>
          </a:p>
          <a:p>
            <a:pPr lvl="0" algn="ctr"/>
            <a:endParaRPr lang="es-ES" sz="1600" b="1" i="1" dirty="0"/>
          </a:p>
          <a:p>
            <a:pPr lvl="0" algn="ctr"/>
            <a:endParaRPr lang="es-ES" sz="1600" b="1" i="1" dirty="0" smtClean="0"/>
          </a:p>
        </p:txBody>
      </p:sp>
      <p:pic>
        <p:nvPicPr>
          <p:cNvPr id="11" name="Picture 2" descr="http://t1.gstatic.com/images?q=tbn:ANd9GcRVTQD4m_3krG0J64mPTxhgfpKFOvMTdSVMz4zLtjuApY9Zzdch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6192" y="1378318"/>
            <a:ext cx="1768296" cy="1259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662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M6: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19217" y="3248918"/>
            <a:ext cx="874527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indent="-342900" algn="ctr">
              <a:buFont typeface="Arial" charset="0"/>
              <a:buChar char="•"/>
            </a:pPr>
            <a:r>
              <a:rPr lang="es-ES" sz="2200" b="1" i="1" dirty="0" smtClean="0"/>
              <a:t>Herramientas para la pre selección del personal</a:t>
            </a:r>
          </a:p>
          <a:p>
            <a:pPr lvl="0" algn="ctr"/>
            <a:r>
              <a:rPr lang="es-ES" sz="1600" b="1" i="1" dirty="0" smtClean="0"/>
              <a:t>Manual del participante</a:t>
            </a:r>
          </a:p>
        </p:txBody>
      </p:sp>
    </p:spTree>
    <p:extLst>
      <p:ext uri="{BB962C8B-B14F-4D97-AF65-F5344CB8AC3E}">
        <p14:creationId xmlns:p14="http://schemas.microsoft.com/office/powerpoint/2010/main" val="207271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1941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7F7F7F"/>
                </a:solidFill>
              </a:rPr>
              <a:t>Módulo </a:t>
            </a:r>
            <a:r>
              <a:rPr lang="es-ES" sz="3200" b="1" dirty="0" smtClean="0">
                <a:solidFill>
                  <a:srgbClr val="7F7F7F"/>
                </a:solidFill>
              </a:rPr>
              <a:t>7: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87829" y="3427473"/>
            <a:ext cx="7959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b="1" dirty="0" smtClean="0"/>
              <a:t>Gerenciamiento</a:t>
            </a:r>
            <a:endParaRPr lang="es-CO" sz="3000" dirty="0">
              <a:solidFill>
                <a:schemeClr val="tx1">
                  <a:lumMod val="85000"/>
                  <a:lumOff val="15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1178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  <a:noFill/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27685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M7: Objetivos 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347363" y="3116282"/>
            <a:ext cx="834250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>
              <a:buFont typeface="Wingdings" pitchFamily="2" charset="2"/>
              <a:buChar char="v"/>
            </a:pPr>
            <a:r>
              <a:rPr lang="es-AR" sz="2400" dirty="0"/>
              <a:t>I</a:t>
            </a:r>
            <a:r>
              <a:rPr lang="es-AR" sz="2400" dirty="0" smtClean="0"/>
              <a:t>ntegrar </a:t>
            </a:r>
            <a:r>
              <a:rPr lang="es-AR" sz="2400" dirty="0"/>
              <a:t>en su desempeño profesional los componentes esenciales de la planificación y su aplicación en el Centro de Empleo </a:t>
            </a:r>
            <a:endParaRPr lang="it-IT" sz="2400" dirty="0"/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400" dirty="0"/>
              <a:t>C</a:t>
            </a:r>
            <a:r>
              <a:rPr lang="es-AR" sz="2400" dirty="0" smtClean="0"/>
              <a:t>onocer </a:t>
            </a:r>
            <a:r>
              <a:rPr lang="es-AR" sz="2400" dirty="0"/>
              <a:t>y apropiarse de los procesos y herramientas de la planificación en los distintos niveles de intervención </a:t>
            </a:r>
            <a:endParaRPr lang="it-IT" sz="2400" dirty="0"/>
          </a:p>
          <a:p>
            <a:pPr marL="342900" lvl="0" indent="-342900">
              <a:buFont typeface="Wingdings" pitchFamily="2" charset="2"/>
              <a:buChar char="v"/>
            </a:pPr>
            <a:r>
              <a:rPr lang="es-AR" sz="2400" dirty="0"/>
              <a:t>R</a:t>
            </a:r>
            <a:r>
              <a:rPr lang="es-AR" sz="2400" dirty="0" smtClean="0"/>
              <a:t>econocer </a:t>
            </a:r>
            <a:r>
              <a:rPr lang="es-AR" sz="2400" dirty="0"/>
              <a:t>la importancia del monitoreo de las acciones planificadas</a:t>
            </a:r>
            <a:endParaRPr lang="it-IT" sz="2400" dirty="0"/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301114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677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32096" y="1472833"/>
            <a:ext cx="3524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M7: Ejes Temáticos </a:t>
            </a:r>
            <a:endParaRPr lang="es-ES" sz="32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618223" y="2199286"/>
            <a:ext cx="795980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lvl="0" algn="just">
              <a:defRPr sz="2200"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j-lt"/>
              </a:rPr>
              <a:t>Planificación estratégica. Planeamiento. </a:t>
            </a:r>
            <a:r>
              <a:rPr lang="es-AR" sz="2000" dirty="0" smtClean="0">
                <a:latin typeface="+mj-lt"/>
              </a:rPr>
              <a:t>Procesos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El </a:t>
            </a:r>
            <a:r>
              <a:rPr lang="es-AR" sz="2000" dirty="0">
                <a:latin typeface="+mj-lt"/>
              </a:rPr>
              <a:t>gerenciamiento del Centro de </a:t>
            </a:r>
            <a:r>
              <a:rPr lang="es-AR" sz="2000" dirty="0" smtClean="0">
                <a:latin typeface="+mj-lt"/>
              </a:rPr>
              <a:t>empleo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Requisitos </a:t>
            </a:r>
            <a:r>
              <a:rPr lang="es-AR" sz="2000" dirty="0">
                <a:latin typeface="+mj-lt"/>
              </a:rPr>
              <a:t>para desempeñarse en la </a:t>
            </a:r>
            <a:r>
              <a:rPr lang="es-AR" sz="2000" dirty="0" smtClean="0">
                <a:latin typeface="+mj-lt"/>
              </a:rPr>
              <a:t>coordinación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Recursos </a:t>
            </a:r>
            <a:r>
              <a:rPr lang="es-AR" sz="2000" dirty="0">
                <a:latin typeface="+mj-lt"/>
              </a:rPr>
              <a:t>necesarios para desempeñar la función</a:t>
            </a:r>
            <a:r>
              <a:rPr lang="es-AR" sz="2000" dirty="0" smtClean="0">
                <a:latin typeface="+mj-lt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 smtClean="0">
                <a:latin typeface="+mj-lt"/>
              </a:rPr>
              <a:t>El </a:t>
            </a:r>
            <a:r>
              <a:rPr lang="es-AR" sz="2000" dirty="0">
                <a:latin typeface="+mj-lt"/>
              </a:rPr>
              <a:t>plan estratégico de un Centro de empleo. Procesos básicos y de </a:t>
            </a:r>
            <a:r>
              <a:rPr lang="es-AR" sz="2000" dirty="0" smtClean="0">
                <a:latin typeface="+mj-lt"/>
              </a:rPr>
              <a:t>apoyo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Punto de partida: el diagnostico territorial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Mapa de actores... Elaboración de una Guía de recursos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Un modelo de gestión posible...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Elaboración de la matriz de planificación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s-AR" sz="2000" dirty="0">
                <a:latin typeface="+mn-lt"/>
              </a:rPr>
              <a:t>Modelo de Indicadores para el monitoreo y la evaluación.</a:t>
            </a:r>
            <a:endParaRPr lang="es-ES" sz="2000" dirty="0">
              <a:latin typeface="+mn-lt"/>
            </a:endParaRPr>
          </a:p>
          <a:p>
            <a:pPr marL="342900" indent="-342900">
              <a:buFont typeface="Wingdings" pitchFamily="2" charset="2"/>
              <a:buChar char="v"/>
            </a:pPr>
            <a:endParaRPr lang="es-AR" sz="20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endParaRPr lang="es-AR" sz="2000" dirty="0" smtClean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endParaRPr lang="es-AR" sz="20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endParaRPr lang="es-ES" sz="2000" dirty="0">
              <a:latin typeface="+mj-lt"/>
            </a:endParaRPr>
          </a:p>
          <a:p>
            <a:pPr marL="342900" indent="-342900">
              <a:buFont typeface="Wingdings" pitchFamily="2" charset="2"/>
              <a:buChar char="v"/>
            </a:pPr>
            <a:endParaRPr lang="es-ES" sz="2000" dirty="0">
              <a:latin typeface="+mj-lt"/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447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M7: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19217" y="3248918"/>
            <a:ext cx="874527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indent="-342900" algn="ctr">
              <a:buFont typeface="Arial" charset="0"/>
              <a:buChar char="•"/>
            </a:pPr>
            <a:r>
              <a:rPr lang="es-ES" sz="2200" b="1" i="1" dirty="0" smtClean="0"/>
              <a:t>Planificación estratégica. Planeamiento. Procesos</a:t>
            </a:r>
          </a:p>
          <a:p>
            <a:pPr lvl="0" algn="ctr"/>
            <a:r>
              <a:rPr lang="es-ES" sz="1600" b="1" i="1" dirty="0" smtClean="0"/>
              <a:t>Manual del participante</a:t>
            </a:r>
          </a:p>
        </p:txBody>
      </p:sp>
    </p:spTree>
    <p:extLst>
      <p:ext uri="{BB962C8B-B14F-4D97-AF65-F5344CB8AC3E}">
        <p14:creationId xmlns:p14="http://schemas.microsoft.com/office/powerpoint/2010/main" val="407018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M7: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19217" y="3248918"/>
            <a:ext cx="87452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indent="-342900" algn="ctr">
              <a:buFont typeface="Arial" charset="0"/>
              <a:buChar char="•"/>
            </a:pPr>
            <a:r>
              <a:rPr lang="es-ES" sz="2200" b="1" i="1" dirty="0" smtClean="0"/>
              <a:t>Requisitos para desempeñarse en el rol de coordinador</a:t>
            </a:r>
          </a:p>
          <a:p>
            <a:pPr marL="342900" indent="-342900" algn="ctr">
              <a:buFont typeface="Arial" charset="0"/>
              <a:buChar char="•"/>
            </a:pPr>
            <a:r>
              <a:rPr lang="es-ES" sz="2200" b="1" i="1" dirty="0" smtClean="0"/>
              <a:t>Recursos necesarios</a:t>
            </a:r>
          </a:p>
          <a:p>
            <a:pPr lvl="0" algn="ctr"/>
            <a:r>
              <a:rPr lang="es-ES" sz="1600" b="1" i="1" dirty="0" smtClean="0"/>
              <a:t>Modelo de Centro de empleo </a:t>
            </a:r>
          </a:p>
        </p:txBody>
      </p:sp>
    </p:spTree>
    <p:extLst>
      <p:ext uri="{BB962C8B-B14F-4D97-AF65-F5344CB8AC3E}">
        <p14:creationId xmlns:p14="http://schemas.microsoft.com/office/powerpoint/2010/main" val="34927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26608" y="2781799"/>
            <a:ext cx="8837879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pitchFamily="34" charset="0"/>
              <a:buChar char="•"/>
            </a:pPr>
            <a:r>
              <a:rPr lang="es-AR" sz="2200" b="1" i="1" dirty="0" smtClean="0"/>
              <a:t>Algunas definiciones necesarias de acordar</a:t>
            </a:r>
          </a:p>
          <a:p>
            <a:pPr lvl="0" algn="ctr"/>
            <a:endParaRPr lang="es-AR" sz="2200" b="1" i="1" dirty="0" smtClean="0"/>
          </a:p>
          <a:p>
            <a:pPr lvl="0" algn="ctr"/>
            <a:endParaRPr lang="es-AR" b="1" i="1" dirty="0" smtClean="0"/>
          </a:p>
          <a:p>
            <a:pPr lvl="0" algn="ctr"/>
            <a:endParaRPr lang="es-AR" b="1" i="1" dirty="0" smtClean="0"/>
          </a:p>
          <a:p>
            <a:pPr lvl="0" algn="l"/>
            <a:r>
              <a:rPr lang="es-AR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Centro de empleo... </a:t>
            </a:r>
          </a:p>
          <a:p>
            <a:pPr lvl="0" algn="ctr"/>
            <a:endParaRPr lang="es-AR" sz="1400" b="1" i="1" dirty="0"/>
          </a:p>
          <a:p>
            <a:pPr lvl="0" algn="ctr"/>
            <a:r>
              <a:rPr lang="es-AR" b="1" i="1" dirty="0" smtClean="0"/>
              <a:t>Es un espacio destinado a brindar servicios </a:t>
            </a:r>
          </a:p>
          <a:p>
            <a:pPr lvl="0" algn="ctr"/>
            <a:r>
              <a:rPr lang="es-AR" b="1" i="1" dirty="0" smtClean="0"/>
              <a:t>tanto a las personas que buscan lograr o mejorar su inserción en el empleo como a las empresas que necesitan contratar personal</a:t>
            </a:r>
            <a:endParaRPr lang="es-AR" b="1" i="1" dirty="0"/>
          </a:p>
          <a:p>
            <a:pPr lvl="0" algn="ctr"/>
            <a:endParaRPr lang="es-AR" sz="2200" b="1" i="1" dirty="0" smtClean="0"/>
          </a:p>
          <a:p>
            <a:pPr algn="ctr"/>
            <a:r>
              <a:rPr lang="es-ES_tradnl" sz="2400" i="1" dirty="0" smtClean="0"/>
              <a:t>.</a:t>
            </a:r>
            <a:endParaRPr lang="es-ES" sz="2400" dirty="0"/>
          </a:p>
          <a:p>
            <a:pPr lvl="0" algn="ctr"/>
            <a:endParaRPr lang="es-AR" sz="2200" b="1" i="1" dirty="0"/>
          </a:p>
          <a:p>
            <a:pPr lvl="0" algn="ctr"/>
            <a:endParaRPr lang="es-AR" sz="2200" b="1" i="1" dirty="0" smtClean="0"/>
          </a:p>
          <a:p>
            <a:pPr lvl="0" algn="ctr"/>
            <a:endParaRPr lang="es-AR" sz="2200" b="1" i="1" dirty="0"/>
          </a:p>
          <a:p>
            <a:pPr lvl="0" algn="ctr"/>
            <a:endParaRPr lang="es-AR" sz="2200" b="1" i="1" dirty="0" smtClean="0"/>
          </a:p>
          <a:p>
            <a:pPr lvl="0" algn="ctr"/>
            <a:r>
              <a:rPr lang="es-AR" sz="2200" b="1" i="1" dirty="0" smtClean="0"/>
              <a:t>                                                          </a:t>
            </a:r>
          </a:p>
          <a:p>
            <a:pPr lvl="0" algn="ctr"/>
            <a:r>
              <a:rPr lang="es-AR" sz="1600" b="1" i="1" dirty="0" smtClean="0"/>
              <a:t>                                                                                                                    * </a:t>
            </a:r>
            <a:r>
              <a:rPr lang="es-AR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Afiches pertinentes</a:t>
            </a:r>
            <a:r>
              <a:rPr lang="es-AR" sz="2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es-ES" sz="2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92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M7: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19217" y="3248918"/>
            <a:ext cx="87452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indent="-342900" algn="ctr">
              <a:buFont typeface="Arial" charset="0"/>
              <a:buChar char="•"/>
            </a:pPr>
            <a:r>
              <a:rPr lang="es-ES" sz="2200" b="1" i="1" dirty="0" smtClean="0"/>
              <a:t>El plan estratégico en un Centro de empleo. </a:t>
            </a:r>
          </a:p>
          <a:p>
            <a:pPr algn="ctr"/>
            <a:r>
              <a:rPr lang="es-ES" sz="2200" b="1" i="1" dirty="0" smtClean="0"/>
              <a:t>Procesos básicos y de apoyo</a:t>
            </a:r>
            <a:endParaRPr lang="es-ES" sz="2200" b="1" i="1" dirty="0"/>
          </a:p>
          <a:p>
            <a:pPr algn="ctr"/>
            <a:r>
              <a:rPr lang="es-ES" sz="1600" b="1" i="1" dirty="0" smtClean="0"/>
              <a:t>Manual del participante </a:t>
            </a:r>
          </a:p>
        </p:txBody>
      </p:sp>
    </p:spTree>
    <p:extLst>
      <p:ext uri="{BB962C8B-B14F-4D97-AF65-F5344CB8AC3E}">
        <p14:creationId xmlns:p14="http://schemas.microsoft.com/office/powerpoint/2010/main" val="311613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M7: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19217" y="3248918"/>
            <a:ext cx="87452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indent="-342900" algn="ctr">
              <a:buFont typeface="Arial" charset="0"/>
              <a:buChar char="•"/>
            </a:pPr>
            <a:r>
              <a:rPr lang="es-ES" sz="2200" b="1" i="1" dirty="0" smtClean="0"/>
              <a:t>El plan estratégico en un Centro de empleo. </a:t>
            </a:r>
          </a:p>
          <a:p>
            <a:pPr algn="ctr"/>
            <a:r>
              <a:rPr lang="es-ES" sz="2200" b="1" i="1" dirty="0" smtClean="0"/>
              <a:t>Punto de partida. El diagnostico institucional</a:t>
            </a:r>
            <a:endParaRPr lang="es-ES" sz="2200" b="1" i="1" dirty="0"/>
          </a:p>
          <a:p>
            <a:pPr algn="ctr"/>
            <a:r>
              <a:rPr lang="es-ES" sz="1600" b="1" i="1" dirty="0" smtClean="0"/>
              <a:t>Manual del participante </a:t>
            </a:r>
          </a:p>
        </p:txBody>
      </p:sp>
    </p:spTree>
    <p:extLst>
      <p:ext uri="{BB962C8B-B14F-4D97-AF65-F5344CB8AC3E}">
        <p14:creationId xmlns:p14="http://schemas.microsoft.com/office/powerpoint/2010/main" val="311116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4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0" name="CuadroTexto 13"/>
          <p:cNvSpPr txBox="1"/>
          <p:nvPr/>
        </p:nvSpPr>
        <p:spPr>
          <a:xfrm>
            <a:off x="385856" y="1575070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M7: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19217" y="3248918"/>
            <a:ext cx="874527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indent="-342900" algn="ctr">
              <a:buFont typeface="Arial" charset="0"/>
              <a:buChar char="•"/>
            </a:pPr>
            <a:r>
              <a:rPr lang="es-ES" sz="2200" b="1" i="1" dirty="0" smtClean="0"/>
              <a:t>El ejemplo de gestión posible</a:t>
            </a:r>
            <a:endParaRPr lang="es-ES" sz="2200" b="1" i="1" dirty="0"/>
          </a:p>
          <a:p>
            <a:pPr algn="ctr"/>
            <a:r>
              <a:rPr lang="es-ES" sz="1600" b="1" i="1" dirty="0" smtClean="0"/>
              <a:t>Manual del participante </a:t>
            </a:r>
          </a:p>
        </p:txBody>
      </p:sp>
    </p:spTree>
    <p:extLst>
      <p:ext uri="{BB962C8B-B14F-4D97-AF65-F5344CB8AC3E}">
        <p14:creationId xmlns:p14="http://schemas.microsoft.com/office/powerpoint/2010/main" val="267516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_red_SP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96" y="221022"/>
            <a:ext cx="2417131" cy="1024863"/>
          </a:xfrm>
          <a:prstGeom prst="rect">
            <a:avLst/>
          </a:prstGeom>
        </p:spPr>
      </p:pic>
      <p:pic>
        <p:nvPicPr>
          <p:cNvPr id="6" name="Imagen 5" descr="ond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89583" y="2188236"/>
            <a:ext cx="6178703" cy="497870"/>
          </a:xfrm>
          <a:prstGeom prst="rect">
            <a:avLst/>
          </a:prstGeom>
        </p:spPr>
      </p:pic>
      <p:pic>
        <p:nvPicPr>
          <p:cNvPr id="12" name="Imagen 11" descr="Logo_mintrabaj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18" y="475198"/>
            <a:ext cx="2829613" cy="506870"/>
          </a:xfrm>
          <a:prstGeom prst="rect">
            <a:avLst/>
          </a:prstGeom>
        </p:spPr>
      </p:pic>
      <p:pic>
        <p:nvPicPr>
          <p:cNvPr id="13" name="Imagen 12" descr="logo_eurosocia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036" y="453853"/>
            <a:ext cx="1826594" cy="50412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368145" y="1690763"/>
            <a:ext cx="6979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solidFill>
                  <a:srgbClr val="7F7F7F"/>
                </a:solidFill>
              </a:rPr>
              <a:t>M1: Desarrollo de temas                            </a:t>
            </a:r>
            <a:endParaRPr lang="es-ES" sz="2400" b="1" dirty="0">
              <a:solidFill>
                <a:srgbClr val="7F7F7F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85857" y="1318151"/>
            <a:ext cx="8161773" cy="16075"/>
          </a:xfrm>
          <a:prstGeom prst="line">
            <a:avLst/>
          </a:prstGeom>
          <a:ln w="3175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26609" y="2740109"/>
            <a:ext cx="883787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Berlin Sans FB" pitchFamily="34" charset="0"/>
              </a:defRPr>
            </a:lvl1pPr>
          </a:lstStyle>
          <a:p>
            <a:pPr marL="342900" lvl="0" indent="-342900" algn="ctr">
              <a:buFont typeface="Arial" pitchFamily="34" charset="0"/>
              <a:buChar char="•"/>
            </a:pPr>
            <a:r>
              <a:rPr lang="es-AR" sz="2200" b="1" i="1" dirty="0" smtClean="0"/>
              <a:t>Algunas definiciones necesarias de acordar</a:t>
            </a:r>
          </a:p>
          <a:p>
            <a:pPr lvl="0" algn="ctr"/>
            <a:endParaRPr lang="es-AR" sz="2200" b="1" i="1" dirty="0" smtClean="0"/>
          </a:p>
          <a:p>
            <a:pPr lvl="0" algn="ctr"/>
            <a:endParaRPr lang="es-AR" sz="2200" b="1" i="1" dirty="0" smtClean="0"/>
          </a:p>
          <a:p>
            <a:pPr algn="ctr"/>
            <a:endParaRPr lang="es-ES" sz="2400" dirty="0"/>
          </a:p>
          <a:p>
            <a:pPr lvl="0" algn="l"/>
            <a:r>
              <a:rPr lang="es-AR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Competencias laborales... </a:t>
            </a:r>
            <a:endParaRPr lang="es-AR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 algn="ctr"/>
            <a:endParaRPr lang="es-AR" b="1" i="1" dirty="0"/>
          </a:p>
          <a:p>
            <a:pPr lvl="0" algn="ctr"/>
            <a:r>
              <a:rPr lang="es-AR" b="1" i="1" dirty="0" smtClean="0"/>
              <a:t>Son las capacidades reales que tiene una persona</a:t>
            </a:r>
          </a:p>
          <a:p>
            <a:pPr lvl="0" algn="ctr"/>
            <a:r>
              <a:rPr lang="es-AR" b="1" i="1" dirty="0"/>
              <a:t>p</a:t>
            </a:r>
            <a:r>
              <a:rPr lang="es-AR" b="1" i="1" dirty="0" smtClean="0"/>
              <a:t>ara aplicar en el empleo</a:t>
            </a:r>
          </a:p>
          <a:p>
            <a:pPr lvl="0" algn="ctr"/>
            <a:r>
              <a:rPr lang="es-AR" b="1" i="1" dirty="0"/>
              <a:t>c</a:t>
            </a:r>
            <a:r>
              <a:rPr lang="es-AR" b="1" i="1" dirty="0" smtClean="0"/>
              <a:t>onocimientos, habilidades, destrezas, valores, comportamientos</a:t>
            </a:r>
            <a:endParaRPr lang="es-AR" b="1" i="1" dirty="0"/>
          </a:p>
          <a:p>
            <a:pPr lvl="0" algn="ctr"/>
            <a:endParaRPr lang="es-AR" b="1" i="1" dirty="0"/>
          </a:p>
          <a:p>
            <a:pPr lvl="0" algn="ctr"/>
            <a:endParaRPr lang="es-AR" sz="2200" b="1" i="1" dirty="0"/>
          </a:p>
          <a:p>
            <a:pPr lvl="0" algn="ctr"/>
            <a:endParaRPr lang="es-AR" sz="2200" b="1" i="1" dirty="0" smtClean="0"/>
          </a:p>
          <a:p>
            <a:pPr lvl="0" algn="ctr"/>
            <a:endParaRPr lang="es-AR" sz="2200" b="1" i="1" dirty="0"/>
          </a:p>
          <a:p>
            <a:pPr lvl="0" algn="ctr"/>
            <a:endParaRPr lang="es-AR" sz="2200" b="1" i="1" dirty="0" smtClean="0"/>
          </a:p>
          <a:p>
            <a:pPr lvl="0" algn="ctr"/>
            <a:r>
              <a:rPr lang="es-AR" sz="2200" b="1" i="1" dirty="0" smtClean="0"/>
              <a:t>                                                          </a:t>
            </a:r>
          </a:p>
          <a:p>
            <a:pPr lvl="0" algn="ctr"/>
            <a:r>
              <a:rPr lang="es-AR" sz="1600" b="1" i="1" dirty="0" smtClean="0"/>
              <a:t>                                                                                                                    * </a:t>
            </a:r>
            <a:r>
              <a:rPr lang="es-AR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Afiches pertinentes</a:t>
            </a:r>
            <a:r>
              <a:rPr lang="es-AR" sz="2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es-ES" sz="2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4389120" y="6093296"/>
            <a:ext cx="4575368" cy="533921"/>
          </a:xfrm>
        </p:spPr>
        <p:txBody>
          <a:bodyPr>
            <a:normAutofit/>
          </a:bodyPr>
          <a:lstStyle/>
          <a:p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Euphemia" pitchFamily="34" charset="0"/>
              </a:rPr>
              <a:t>Formación en el modelo de servicios del Servicio Público de Empleo</a:t>
            </a:r>
            <a:r>
              <a:rPr lang="es-CO" sz="900" b="1" dirty="0" smtClean="0">
                <a:ln w="1905"/>
                <a:solidFill>
                  <a:srgbClr val="FF00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</a:rPr>
              <a:t>. </a:t>
            </a:r>
            <a:endParaRPr lang="es-CO" sz="900" b="1" dirty="0">
              <a:ln w="1905"/>
              <a:solidFill>
                <a:srgbClr val="FF00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8" name="Picture 2" descr="http://www.sht.com.ar/archivo/temas/images/competencias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2644" y="3456909"/>
            <a:ext cx="2051844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8" descr="http://3.bp.blogspot.com/_q68pYchympc/S9lc_PUL3yI/AAAAAAAAABw/rMXK6rQbE0Q/s1600/identidad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36" y="5504933"/>
            <a:ext cx="1151234" cy="1164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692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1205</TotalTime>
  <Words>4870</Words>
  <Application>Microsoft Office PowerPoint</Application>
  <PresentationFormat>Presentazione su schermo (4:3)</PresentationFormat>
  <Paragraphs>868</Paragraphs>
  <Slides>82</Slides>
  <Notes>82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82</vt:i4>
      </vt:variant>
    </vt:vector>
  </HeadingPairs>
  <TitlesOfParts>
    <vt:vector size="90" baseType="lpstr">
      <vt:lpstr>Arial</vt:lpstr>
      <vt:lpstr>Berlin Sans FB</vt:lpstr>
      <vt:lpstr>Calibri</vt:lpstr>
      <vt:lpstr>Euphemia</vt:lpstr>
      <vt:lpstr>Times New Roman</vt:lpstr>
      <vt:lpstr>Verdana</vt:lpstr>
      <vt:lpstr>Wingdings</vt:lpstr>
      <vt:lpstr>Tema de Office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  <vt:lpstr>Formación en el modelo de servicios del Servicio Público de Empleo.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Mariano Redondo Jr.</dc:creator>
  <cp:lastModifiedBy>Jonathan Eskinazi</cp:lastModifiedBy>
  <cp:revision>111</cp:revision>
  <dcterms:created xsi:type="dcterms:W3CDTF">2013-04-12T14:25:25Z</dcterms:created>
  <dcterms:modified xsi:type="dcterms:W3CDTF">2014-01-15T12:18:31Z</dcterms:modified>
</cp:coreProperties>
</file>